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8" r:id="rId4"/>
    <p:sldId id="258" r:id="rId5"/>
    <p:sldId id="259" r:id="rId6"/>
    <p:sldId id="260" r:id="rId7"/>
    <p:sldId id="261" r:id="rId8"/>
    <p:sldId id="262" r:id="rId9"/>
    <p:sldId id="263" r:id="rId10"/>
    <p:sldId id="264" r:id="rId11"/>
    <p:sldId id="265" r:id="rId12"/>
    <p:sldId id="266" r:id="rId13"/>
    <p:sldId id="267"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60" d="100"/>
          <a:sy n="60" d="100"/>
        </p:scale>
        <p:origin x="-612" y="-84"/>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press.careerbuilder.com/2017-08-24-Living"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s://www.thebalancemoney.com/how-many-bank-accounts-should-i-have-4589608" TargetMode="External"/><Relationship Id="rId4" Type="http://schemas.openxmlformats.org/officeDocument/2006/relationships/hyperlink" Target="https://www.zippia.com/advice/persona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790825"/>
            <a:ext cx="10714553" cy="708779"/>
          </a:xfrm>
          <a:prstGeom prst="rect">
            <a:avLst/>
          </a:prstGeom>
          <a:noFill/>
          <a:ln/>
        </p:spPr>
        <p:txBody>
          <a:bodyPr wrap="none" lIns="0" tIns="0" rIns="0" bIns="0" rtlCol="0" anchor="t"/>
          <a:lstStyle/>
          <a:p>
            <a:pPr marL="0" indent="0" algn="l">
              <a:lnSpc>
                <a:spcPts val="5550"/>
              </a:lnSpc>
              <a:buNone/>
            </a:pPr>
            <a:r>
              <a:rPr lang="en-US" sz="4600" b="1" kern="0" spc="-134" dirty="0">
                <a:solidFill>
                  <a:srgbClr val="000000"/>
                </a:solidFill>
                <a:latin typeface="Inter Bold" pitchFamily="34" charset="0"/>
                <a:ea typeface="Inter Bold" pitchFamily="34" charset="-122"/>
                <a:cs typeface="Inter Bold" pitchFamily="34" charset="-120"/>
              </a:rPr>
              <a:t>AI-Driven Personal Finance Management</a:t>
            </a:r>
            <a:endParaRPr lang="en-US" sz="4600" dirty="0"/>
          </a:p>
        </p:txBody>
      </p:sp>
      <p:sp>
        <p:nvSpPr>
          <p:cNvPr id="5" name="Text 2"/>
          <p:cNvSpPr/>
          <p:nvPr/>
        </p:nvSpPr>
        <p:spPr>
          <a:xfrm>
            <a:off x="793790" y="383976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3"/>
          <p:cNvSpPr/>
          <p:nvPr/>
        </p:nvSpPr>
        <p:spPr>
          <a:xfrm>
            <a:off x="793790" y="445781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4"/>
          <p:cNvSpPr/>
          <p:nvPr/>
        </p:nvSpPr>
        <p:spPr>
          <a:xfrm>
            <a:off x="793790" y="5075873"/>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25602" name="AutoShape 2" descr="A futuristic AI-driven personal finance management dashboard. The screen displays real-time expense tracking with categorized spending in colorful charts. A predictive graph shows future expense trends using AI models. Smart budget insights provide savings and investment recommendations. A security alert highlights anomaly detection for fraud prevention. In the corner, a virtual AI assistant gives personalized financial advice. The interface is sleek, modern, and tech-inspired with a deep blue and neon aestheti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604" name="AutoShape 4" descr="A futuristic AI-driven personal finance management dashboard. The screen displays real-time expense tracking with categorized spending in colorful charts. A predictive graph shows future expense trends using AI models. Smart budget insights provide savings and investment recommendations. A security alert highlights anomaly detection for fraud prevention. In the corner, a virtual AI assistant gives personalized financial advice. The interface is sleek, modern, and tech-inspired with a deep blue and neon aestheti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12" descr="AI-Driven_Personal_Finance_Management.jpg"/>
          <p:cNvPicPr>
            <a:picLocks noChangeAspect="1"/>
          </p:cNvPicPr>
          <p:nvPr/>
        </p:nvPicPr>
        <p:blipFill>
          <a:blip r:embed="rId4"/>
          <a:stretch>
            <a:fillRect/>
          </a:stretch>
        </p:blipFill>
        <p:spPr>
          <a:xfrm>
            <a:off x="0" y="0"/>
            <a:ext cx="14630400" cy="8229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929182"/>
          </a:xfrm>
          <a:prstGeom prst="rect">
            <a:avLst/>
          </a:prstGeom>
        </p:spPr>
      </p:pic>
      <p:pic>
        <p:nvPicPr>
          <p:cNvPr id="3" name="Image 1" descr="preencoded.png"/>
          <p:cNvPicPr>
            <a:picLocks noChangeAspect="1"/>
          </p:cNvPicPr>
          <p:nvPr/>
        </p:nvPicPr>
        <p:blipFill>
          <a:blip r:embed="rId4"/>
          <a:stretch>
            <a:fillRect/>
          </a:stretch>
        </p:blipFill>
        <p:spPr>
          <a:xfrm>
            <a:off x="5505450" y="779621"/>
            <a:ext cx="3619500" cy="2369820"/>
          </a:xfrm>
          <a:prstGeom prst="rect">
            <a:avLst/>
          </a:prstGeom>
        </p:spPr>
      </p:pic>
      <p:sp>
        <p:nvSpPr>
          <p:cNvPr id="4" name="Text 0"/>
          <p:cNvSpPr/>
          <p:nvPr/>
        </p:nvSpPr>
        <p:spPr>
          <a:xfrm>
            <a:off x="733425" y="4505444"/>
            <a:ext cx="10164485" cy="654844"/>
          </a:xfrm>
          <a:prstGeom prst="rect">
            <a:avLst/>
          </a:prstGeom>
          <a:noFill/>
          <a:ln/>
        </p:spPr>
        <p:txBody>
          <a:bodyPr wrap="none" lIns="0" tIns="0" rIns="0" bIns="0" rtlCol="0" anchor="t"/>
          <a:lstStyle/>
          <a:p>
            <a:pPr marL="0" indent="0" algn="l">
              <a:lnSpc>
                <a:spcPts val="5150"/>
              </a:lnSpc>
              <a:buNone/>
            </a:pPr>
            <a:r>
              <a:rPr lang="en-US" sz="4100" b="1" kern="0" spc="-124" dirty="0">
                <a:solidFill>
                  <a:srgbClr val="000000"/>
                </a:solidFill>
                <a:latin typeface="Inter Bold" pitchFamily="34" charset="0"/>
                <a:ea typeface="Inter Bold" pitchFamily="34" charset="-122"/>
                <a:cs typeface="Inter Bold" pitchFamily="34" charset="-120"/>
              </a:rPr>
              <a:t>Performance Metrics: Measuring Success</a:t>
            </a:r>
            <a:endParaRPr lang="en-US" sz="4100" dirty="0"/>
          </a:p>
        </p:txBody>
      </p:sp>
      <p:sp>
        <p:nvSpPr>
          <p:cNvPr id="5" name="Text 1"/>
          <p:cNvSpPr/>
          <p:nvPr/>
        </p:nvSpPr>
        <p:spPr>
          <a:xfrm>
            <a:off x="733425" y="5579388"/>
            <a:ext cx="4178260" cy="691515"/>
          </a:xfrm>
          <a:prstGeom prst="rect">
            <a:avLst/>
          </a:prstGeom>
          <a:noFill/>
          <a:ln/>
        </p:spPr>
        <p:txBody>
          <a:bodyPr wrap="none" lIns="0" tIns="0" rIns="0" bIns="0" rtlCol="0" anchor="t"/>
          <a:lstStyle/>
          <a:p>
            <a:pPr marL="0" indent="0" algn="ctr">
              <a:lnSpc>
                <a:spcPts val="5400"/>
              </a:lnSpc>
              <a:buNone/>
            </a:pPr>
            <a:r>
              <a:rPr lang="en-US" sz="5400" b="1" kern="0" spc="-163" dirty="0">
                <a:solidFill>
                  <a:srgbClr val="272525"/>
                </a:solidFill>
                <a:latin typeface="Inter Bold" pitchFamily="34" charset="0"/>
                <a:ea typeface="Inter Bold" pitchFamily="34" charset="-122"/>
                <a:cs typeface="Inter Bold" pitchFamily="34" charset="-120"/>
              </a:rPr>
              <a:t>95%</a:t>
            </a:r>
            <a:endParaRPr lang="en-US" sz="5400" dirty="0"/>
          </a:p>
        </p:txBody>
      </p:sp>
      <p:sp>
        <p:nvSpPr>
          <p:cNvPr id="6" name="Text 2"/>
          <p:cNvSpPr/>
          <p:nvPr/>
        </p:nvSpPr>
        <p:spPr>
          <a:xfrm>
            <a:off x="1512808" y="6532840"/>
            <a:ext cx="2619375" cy="327422"/>
          </a:xfrm>
          <a:prstGeom prst="rect">
            <a:avLst/>
          </a:prstGeom>
          <a:noFill/>
          <a:ln/>
        </p:spPr>
        <p:txBody>
          <a:bodyPr wrap="none" lIns="0" tIns="0" rIns="0" bIns="0" rtlCol="0" anchor="t"/>
          <a:lstStyle/>
          <a:p>
            <a:pPr marL="0" indent="0" algn="ctr">
              <a:lnSpc>
                <a:spcPts val="2550"/>
              </a:lnSpc>
              <a:buNone/>
            </a:pPr>
            <a:r>
              <a:rPr lang="en-US" sz="2600" b="1" kern="0" spc="-62" dirty="0">
                <a:solidFill>
                  <a:srgbClr val="272525"/>
                </a:solidFill>
                <a:latin typeface="Inter Bold" pitchFamily="34" charset="0"/>
                <a:ea typeface="Inter Bold" pitchFamily="34" charset="-122"/>
                <a:cs typeface="Inter Bold" pitchFamily="34" charset="-120"/>
              </a:rPr>
              <a:t>Prediction Accuracy</a:t>
            </a:r>
            <a:endParaRPr lang="en-US" sz="2600" dirty="0"/>
          </a:p>
        </p:txBody>
      </p:sp>
      <p:sp>
        <p:nvSpPr>
          <p:cNvPr id="7" name="Text 3"/>
          <p:cNvSpPr/>
          <p:nvPr/>
        </p:nvSpPr>
        <p:spPr>
          <a:xfrm>
            <a:off x="733425" y="6985992"/>
            <a:ext cx="4178260" cy="670560"/>
          </a:xfrm>
          <a:prstGeom prst="rect">
            <a:avLst/>
          </a:prstGeom>
          <a:noFill/>
          <a:ln/>
        </p:spPr>
        <p:txBody>
          <a:bodyPr wrap="square" lIns="0" tIns="0" rIns="0" bIns="0" rtlCol="0" anchor="t"/>
          <a:lstStyle/>
          <a:p>
            <a:pPr marL="0" indent="0" algn="ctr">
              <a:lnSpc>
                <a:spcPts val="2600"/>
              </a:lnSpc>
              <a:buNone/>
            </a:pPr>
            <a:r>
              <a:rPr lang="en-US" sz="2100" kern="0" spc="-33" dirty="0">
                <a:solidFill>
                  <a:srgbClr val="272525"/>
                </a:solidFill>
                <a:latin typeface="Inter" pitchFamily="34" charset="0"/>
                <a:ea typeface="Inter" pitchFamily="34" charset="-122"/>
                <a:cs typeface="Inter" pitchFamily="34" charset="-120"/>
              </a:rPr>
              <a:t>Measures forecasting precision of AI models.</a:t>
            </a:r>
            <a:endParaRPr lang="en-US" sz="2100" dirty="0"/>
          </a:p>
        </p:txBody>
      </p:sp>
      <p:sp>
        <p:nvSpPr>
          <p:cNvPr id="8" name="Text 4"/>
          <p:cNvSpPr/>
          <p:nvPr/>
        </p:nvSpPr>
        <p:spPr>
          <a:xfrm>
            <a:off x="5226010" y="5579388"/>
            <a:ext cx="4178260" cy="691515"/>
          </a:xfrm>
          <a:prstGeom prst="rect">
            <a:avLst/>
          </a:prstGeom>
          <a:noFill/>
          <a:ln/>
        </p:spPr>
        <p:txBody>
          <a:bodyPr wrap="none" lIns="0" tIns="0" rIns="0" bIns="0" rtlCol="0" anchor="t"/>
          <a:lstStyle/>
          <a:p>
            <a:pPr marL="0" indent="0" algn="ctr">
              <a:lnSpc>
                <a:spcPts val="5400"/>
              </a:lnSpc>
              <a:buNone/>
            </a:pPr>
            <a:r>
              <a:rPr lang="en-US" sz="5400" b="1" kern="0" spc="-163" dirty="0">
                <a:solidFill>
                  <a:srgbClr val="272525"/>
                </a:solidFill>
                <a:latin typeface="Inter Bold" pitchFamily="34" charset="0"/>
                <a:ea typeface="Inter Bold" pitchFamily="34" charset="-122"/>
                <a:cs typeface="Inter Bold" pitchFamily="34" charset="-120"/>
              </a:rPr>
              <a:t>90%</a:t>
            </a:r>
            <a:endParaRPr lang="en-US" sz="5400" dirty="0"/>
          </a:p>
        </p:txBody>
      </p:sp>
      <p:sp>
        <p:nvSpPr>
          <p:cNvPr id="9" name="Text 5"/>
          <p:cNvSpPr/>
          <p:nvPr/>
        </p:nvSpPr>
        <p:spPr>
          <a:xfrm>
            <a:off x="5836325" y="6532840"/>
            <a:ext cx="2957513" cy="327422"/>
          </a:xfrm>
          <a:prstGeom prst="rect">
            <a:avLst/>
          </a:prstGeom>
          <a:noFill/>
          <a:ln/>
        </p:spPr>
        <p:txBody>
          <a:bodyPr wrap="none" lIns="0" tIns="0" rIns="0" bIns="0" rtlCol="0" anchor="t"/>
          <a:lstStyle/>
          <a:p>
            <a:pPr marL="0" indent="0" algn="ctr">
              <a:lnSpc>
                <a:spcPts val="2550"/>
              </a:lnSpc>
              <a:buNone/>
            </a:pPr>
            <a:r>
              <a:rPr lang="en-US" sz="2600" b="1" kern="0" spc="-62" dirty="0">
                <a:solidFill>
                  <a:srgbClr val="272525"/>
                </a:solidFill>
                <a:latin typeface="Inter Bold" pitchFamily="34" charset="0"/>
                <a:ea typeface="Inter Bold" pitchFamily="34" charset="-122"/>
                <a:cs typeface="Inter Bold" pitchFamily="34" charset="-120"/>
              </a:rPr>
              <a:t>Categorization Precision</a:t>
            </a:r>
            <a:endParaRPr lang="en-US" sz="2600" dirty="0"/>
          </a:p>
        </p:txBody>
      </p:sp>
      <p:sp>
        <p:nvSpPr>
          <p:cNvPr id="10" name="Text 6"/>
          <p:cNvSpPr/>
          <p:nvPr/>
        </p:nvSpPr>
        <p:spPr>
          <a:xfrm>
            <a:off x="5226010" y="6985992"/>
            <a:ext cx="4178260" cy="335280"/>
          </a:xfrm>
          <a:prstGeom prst="rect">
            <a:avLst/>
          </a:prstGeom>
          <a:noFill/>
          <a:ln/>
        </p:spPr>
        <p:txBody>
          <a:bodyPr wrap="none" lIns="0" tIns="0" rIns="0" bIns="0" rtlCol="0" anchor="t"/>
          <a:lstStyle/>
          <a:p>
            <a:pPr marL="0" indent="0" algn="ctr">
              <a:lnSpc>
                <a:spcPts val="2600"/>
              </a:lnSpc>
              <a:buNone/>
            </a:pPr>
            <a:r>
              <a:rPr lang="en-US" sz="2100" kern="0" spc="-33" dirty="0">
                <a:solidFill>
                  <a:srgbClr val="272525"/>
                </a:solidFill>
                <a:latin typeface="Inter" pitchFamily="34" charset="0"/>
                <a:ea typeface="Inter" pitchFamily="34" charset="-122"/>
                <a:cs typeface="Inter" pitchFamily="34" charset="-120"/>
              </a:rPr>
              <a:t>Checks correct expense grouping.</a:t>
            </a:r>
            <a:endParaRPr lang="en-US" sz="2100" dirty="0"/>
          </a:p>
        </p:txBody>
      </p:sp>
      <p:sp>
        <p:nvSpPr>
          <p:cNvPr id="11" name="Text 7"/>
          <p:cNvSpPr/>
          <p:nvPr/>
        </p:nvSpPr>
        <p:spPr>
          <a:xfrm>
            <a:off x="9718596" y="5579388"/>
            <a:ext cx="4178379" cy="691515"/>
          </a:xfrm>
          <a:prstGeom prst="rect">
            <a:avLst/>
          </a:prstGeom>
          <a:noFill/>
          <a:ln/>
        </p:spPr>
        <p:txBody>
          <a:bodyPr wrap="none" lIns="0" tIns="0" rIns="0" bIns="0" rtlCol="0" anchor="t"/>
          <a:lstStyle/>
          <a:p>
            <a:pPr marL="0" indent="0" algn="ctr">
              <a:lnSpc>
                <a:spcPts val="5400"/>
              </a:lnSpc>
              <a:buNone/>
            </a:pPr>
            <a:r>
              <a:rPr lang="en-US" sz="5400" b="1" kern="0" spc="-163" dirty="0">
                <a:solidFill>
                  <a:srgbClr val="272525"/>
                </a:solidFill>
                <a:latin typeface="Inter Bold" pitchFamily="34" charset="0"/>
                <a:ea typeface="Inter Bold" pitchFamily="34" charset="-122"/>
                <a:cs typeface="Inter Bold" pitchFamily="34" charset="-120"/>
              </a:rPr>
              <a:t>99%</a:t>
            </a:r>
            <a:endParaRPr lang="en-US" sz="5400" dirty="0"/>
          </a:p>
        </p:txBody>
      </p:sp>
      <p:sp>
        <p:nvSpPr>
          <p:cNvPr id="12" name="Text 8"/>
          <p:cNvSpPr/>
          <p:nvPr/>
        </p:nvSpPr>
        <p:spPr>
          <a:xfrm>
            <a:off x="10498098" y="6532840"/>
            <a:ext cx="2619375" cy="327422"/>
          </a:xfrm>
          <a:prstGeom prst="rect">
            <a:avLst/>
          </a:prstGeom>
          <a:noFill/>
          <a:ln/>
        </p:spPr>
        <p:txBody>
          <a:bodyPr wrap="none" lIns="0" tIns="0" rIns="0" bIns="0" rtlCol="0" anchor="t"/>
          <a:lstStyle/>
          <a:p>
            <a:pPr marL="0" indent="0" algn="ctr">
              <a:lnSpc>
                <a:spcPts val="2550"/>
              </a:lnSpc>
              <a:buNone/>
            </a:pPr>
            <a:r>
              <a:rPr lang="en-US" sz="2600" b="1" kern="0" spc="-62" dirty="0">
                <a:solidFill>
                  <a:srgbClr val="272525"/>
                </a:solidFill>
                <a:latin typeface="Inter Bold" pitchFamily="34" charset="0"/>
                <a:ea typeface="Inter Bold" pitchFamily="34" charset="-122"/>
                <a:cs typeface="Inter Bold" pitchFamily="34" charset="-120"/>
              </a:rPr>
              <a:t>Fraud Detection</a:t>
            </a:r>
            <a:endParaRPr lang="en-US" sz="2600" dirty="0"/>
          </a:p>
        </p:txBody>
      </p:sp>
      <p:sp>
        <p:nvSpPr>
          <p:cNvPr id="13" name="Text 9"/>
          <p:cNvSpPr/>
          <p:nvPr/>
        </p:nvSpPr>
        <p:spPr>
          <a:xfrm>
            <a:off x="9718596" y="6985992"/>
            <a:ext cx="4178379" cy="335280"/>
          </a:xfrm>
          <a:prstGeom prst="rect">
            <a:avLst/>
          </a:prstGeom>
          <a:noFill/>
          <a:ln/>
        </p:spPr>
        <p:txBody>
          <a:bodyPr wrap="none" lIns="0" tIns="0" rIns="0" bIns="0" rtlCol="0" anchor="t"/>
          <a:lstStyle/>
          <a:p>
            <a:pPr marL="0" indent="0" algn="ctr">
              <a:lnSpc>
                <a:spcPts val="2600"/>
              </a:lnSpc>
              <a:buNone/>
            </a:pPr>
            <a:r>
              <a:rPr lang="en-US" sz="2100" kern="0" spc="-33" dirty="0">
                <a:solidFill>
                  <a:srgbClr val="272525"/>
                </a:solidFill>
                <a:latin typeface="Inter" pitchFamily="34" charset="0"/>
                <a:ea typeface="Inter" pitchFamily="34" charset="-122"/>
                <a:cs typeface="Inter" pitchFamily="34" charset="-120"/>
              </a:rPr>
              <a:t>Measures AI's fraud detection rate.</a:t>
            </a:r>
            <a:endParaRPr lang="en-US" sz="2100" dirty="0"/>
          </a:p>
        </p:txBody>
      </p:sp>
      <p:sp>
        <p:nvSpPr>
          <p:cNvPr id="14" name="Rounded Rectangle 13"/>
          <p:cNvSpPr/>
          <p:nvPr/>
        </p:nvSpPr>
        <p:spPr>
          <a:xfrm>
            <a:off x="12864662" y="7851228"/>
            <a:ext cx="1686910" cy="2680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25962"/>
            <a:ext cx="7909322"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Summary: The Future is Smart</a:t>
            </a:r>
            <a:endParaRPr lang="en-US" sz="4450" dirty="0"/>
          </a:p>
        </p:txBody>
      </p:sp>
      <p:pic>
        <p:nvPicPr>
          <p:cNvPr id="3" name="Image 0" descr="preencoded.png"/>
          <p:cNvPicPr>
            <a:picLocks noChangeAspect="1"/>
          </p:cNvPicPr>
          <p:nvPr/>
        </p:nvPicPr>
        <p:blipFill>
          <a:blip r:embed="rId3"/>
          <a:stretch>
            <a:fillRect/>
          </a:stretch>
        </p:blipFill>
        <p:spPr>
          <a:xfrm>
            <a:off x="2978348" y="2188369"/>
            <a:ext cx="2152055" cy="1306949"/>
          </a:xfrm>
          <a:prstGeom prst="rect">
            <a:avLst/>
          </a:prstGeom>
        </p:spPr>
      </p:pic>
      <p:pic>
        <p:nvPicPr>
          <p:cNvPr id="4" name="Image 1" descr="preencoded.png"/>
          <p:cNvPicPr>
            <a:picLocks noChangeAspect="1"/>
          </p:cNvPicPr>
          <p:nvPr/>
        </p:nvPicPr>
        <p:blipFill>
          <a:blip r:embed="rId4"/>
          <a:stretch>
            <a:fillRect/>
          </a:stretch>
        </p:blipFill>
        <p:spPr>
          <a:xfrm>
            <a:off x="3894892" y="2804398"/>
            <a:ext cx="318968" cy="398621"/>
          </a:xfrm>
          <a:prstGeom prst="rect">
            <a:avLst/>
          </a:prstGeom>
        </p:spPr>
      </p:pic>
      <p:sp>
        <p:nvSpPr>
          <p:cNvPr id="5" name="Text 1"/>
          <p:cNvSpPr/>
          <p:nvPr/>
        </p:nvSpPr>
        <p:spPr>
          <a:xfrm>
            <a:off x="5357217" y="2415183"/>
            <a:ext cx="2835235" cy="354330"/>
          </a:xfrm>
          <a:prstGeom prst="rect">
            <a:avLst/>
          </a:prstGeom>
          <a:noFill/>
          <a:ln/>
        </p:spPr>
        <p:txBody>
          <a:bodyPr wrap="none" lIns="0" tIns="0" rIns="0" bIns="0" rtlCol="0" anchor="t"/>
          <a:lstStyle/>
          <a:p>
            <a:pPr marL="0" indent="0" algn="l">
              <a:lnSpc>
                <a:spcPts val="2750"/>
              </a:lnSpc>
              <a:buNone/>
            </a:pPr>
            <a:r>
              <a:rPr lang="en-US" sz="2600" b="1" kern="0" spc="-67" dirty="0">
                <a:solidFill>
                  <a:srgbClr val="272525"/>
                </a:solidFill>
                <a:latin typeface="Inter Bold" pitchFamily="34" charset="0"/>
                <a:ea typeface="Inter Bold" pitchFamily="34" charset="-122"/>
                <a:cs typeface="Inter Bold" pitchFamily="34" charset="-120"/>
              </a:rPr>
              <a:t>AI-Powered</a:t>
            </a:r>
            <a:endParaRPr lang="en-US" sz="2600" dirty="0"/>
          </a:p>
        </p:txBody>
      </p:sp>
      <p:sp>
        <p:nvSpPr>
          <p:cNvPr id="6" name="Text 2"/>
          <p:cNvSpPr/>
          <p:nvPr/>
        </p:nvSpPr>
        <p:spPr>
          <a:xfrm>
            <a:off x="5357217" y="2905601"/>
            <a:ext cx="3383637" cy="362903"/>
          </a:xfrm>
          <a:prstGeom prst="rect">
            <a:avLst/>
          </a:prstGeom>
          <a:noFill/>
          <a:ln/>
        </p:spPr>
        <p:txBody>
          <a:bodyPr wrap="none" lIns="0" tIns="0" rIns="0" bIns="0" rtlCol="0" anchor="t"/>
          <a:lstStyle/>
          <a:p>
            <a:pPr marL="0" indent="0" algn="l">
              <a:lnSpc>
                <a:spcPts val="2850"/>
              </a:lnSpc>
              <a:buNone/>
            </a:pPr>
            <a:r>
              <a:rPr lang="en-US" sz="2100" kern="0" spc="-36" dirty="0">
                <a:solidFill>
                  <a:srgbClr val="272525"/>
                </a:solidFill>
                <a:latin typeface="Inter" pitchFamily="34" charset="0"/>
                <a:ea typeface="Inter" pitchFamily="34" charset="-122"/>
                <a:cs typeface="Inter" pitchFamily="34" charset="-120"/>
              </a:rPr>
              <a:t>Simplifies financial management.</a:t>
            </a:r>
            <a:endParaRPr lang="en-US" sz="2100" dirty="0"/>
          </a:p>
        </p:txBody>
      </p:sp>
      <p:sp>
        <p:nvSpPr>
          <p:cNvPr id="7" name="Shape 3"/>
          <p:cNvSpPr/>
          <p:nvPr/>
        </p:nvSpPr>
        <p:spPr>
          <a:xfrm>
            <a:off x="5187077" y="3508415"/>
            <a:ext cx="8592860" cy="15240"/>
          </a:xfrm>
          <a:prstGeom prst="roundRect">
            <a:avLst>
              <a:gd name="adj" fmla="val 625116"/>
            </a:avLst>
          </a:prstGeom>
          <a:solidFill>
            <a:srgbClr val="C0C1D7"/>
          </a:solidFill>
          <a:ln/>
        </p:spPr>
      </p:sp>
      <p:pic>
        <p:nvPicPr>
          <p:cNvPr id="8" name="Image 2" descr="preencoded.png"/>
          <p:cNvPicPr>
            <a:picLocks noChangeAspect="1"/>
          </p:cNvPicPr>
          <p:nvPr/>
        </p:nvPicPr>
        <p:blipFill>
          <a:blip r:embed="rId5"/>
          <a:stretch>
            <a:fillRect/>
          </a:stretch>
        </p:blipFill>
        <p:spPr>
          <a:xfrm>
            <a:off x="1902381" y="3551992"/>
            <a:ext cx="4304109" cy="1306949"/>
          </a:xfrm>
          <a:prstGeom prst="rect">
            <a:avLst/>
          </a:prstGeom>
        </p:spPr>
      </p:pic>
      <p:sp>
        <p:nvSpPr>
          <p:cNvPr id="9" name="Text 4"/>
          <p:cNvSpPr/>
          <p:nvPr/>
        </p:nvSpPr>
        <p:spPr>
          <a:xfrm>
            <a:off x="3894892" y="4006096"/>
            <a:ext cx="318968" cy="398621"/>
          </a:xfrm>
          <a:prstGeom prst="rect">
            <a:avLst/>
          </a:prstGeom>
          <a:noFill/>
          <a:ln/>
        </p:spPr>
        <p:txBody>
          <a:bodyPr wrap="none" lIns="0" tIns="0" rIns="0" bIns="0" rtlCol="0" anchor="t"/>
          <a:lstStyle/>
          <a:p>
            <a:pPr marL="0" indent="0" algn="ctr">
              <a:lnSpc>
                <a:spcPts val="4000"/>
              </a:lnSpc>
              <a:buNone/>
            </a:pPr>
            <a:r>
              <a:rPr lang="en-US" sz="2500" b="1" kern="0" spc="-67"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0" name="Text 5"/>
          <p:cNvSpPr/>
          <p:nvPr/>
        </p:nvSpPr>
        <p:spPr>
          <a:xfrm>
            <a:off x="6433304" y="3778806"/>
            <a:ext cx="2835235" cy="354330"/>
          </a:xfrm>
          <a:prstGeom prst="rect">
            <a:avLst/>
          </a:prstGeom>
          <a:noFill/>
          <a:ln/>
        </p:spPr>
        <p:txBody>
          <a:bodyPr wrap="none" lIns="0" tIns="0" rIns="0" bIns="0" rtlCol="0" anchor="t"/>
          <a:lstStyle/>
          <a:p>
            <a:pPr marL="0" indent="0" algn="l">
              <a:lnSpc>
                <a:spcPts val="2750"/>
              </a:lnSpc>
              <a:buNone/>
            </a:pPr>
            <a:r>
              <a:rPr lang="en-US" sz="2600" b="1" kern="0" spc="-67" dirty="0">
                <a:solidFill>
                  <a:srgbClr val="272525"/>
                </a:solidFill>
                <a:latin typeface="Inter Bold" pitchFamily="34" charset="0"/>
                <a:ea typeface="Inter Bold" pitchFamily="34" charset="-122"/>
                <a:cs typeface="Inter Bold" pitchFamily="34" charset="-120"/>
              </a:rPr>
              <a:t>Deep Learning</a:t>
            </a:r>
            <a:endParaRPr lang="en-US" sz="2600" dirty="0"/>
          </a:p>
        </p:txBody>
      </p:sp>
      <p:sp>
        <p:nvSpPr>
          <p:cNvPr id="11" name="Text 6"/>
          <p:cNvSpPr/>
          <p:nvPr/>
        </p:nvSpPr>
        <p:spPr>
          <a:xfrm>
            <a:off x="6433304" y="4269224"/>
            <a:ext cx="4013240" cy="362903"/>
          </a:xfrm>
          <a:prstGeom prst="rect">
            <a:avLst/>
          </a:prstGeom>
          <a:noFill/>
          <a:ln/>
        </p:spPr>
        <p:txBody>
          <a:bodyPr wrap="none" lIns="0" tIns="0" rIns="0" bIns="0" rtlCol="0" anchor="t"/>
          <a:lstStyle/>
          <a:p>
            <a:pPr marL="0" indent="0" algn="l">
              <a:lnSpc>
                <a:spcPts val="2850"/>
              </a:lnSpc>
              <a:buNone/>
            </a:pPr>
            <a:r>
              <a:rPr lang="en-US" sz="2100" kern="0" spc="-36" dirty="0">
                <a:solidFill>
                  <a:srgbClr val="272525"/>
                </a:solidFill>
                <a:latin typeface="Inter" pitchFamily="34" charset="0"/>
                <a:ea typeface="Inter" pitchFamily="34" charset="-122"/>
                <a:cs typeface="Inter" pitchFamily="34" charset="-120"/>
              </a:rPr>
              <a:t>Predictive budgeting &amp; fraud detection.</a:t>
            </a:r>
            <a:endParaRPr lang="en-US" sz="2100" dirty="0"/>
          </a:p>
        </p:txBody>
      </p:sp>
      <p:sp>
        <p:nvSpPr>
          <p:cNvPr id="12" name="Shape 7"/>
          <p:cNvSpPr/>
          <p:nvPr/>
        </p:nvSpPr>
        <p:spPr>
          <a:xfrm>
            <a:off x="6263164" y="4872038"/>
            <a:ext cx="7516773" cy="15240"/>
          </a:xfrm>
          <a:prstGeom prst="roundRect">
            <a:avLst>
              <a:gd name="adj" fmla="val 625116"/>
            </a:avLst>
          </a:prstGeom>
          <a:solidFill>
            <a:srgbClr val="C0C1D7"/>
          </a:solidFill>
          <a:ln/>
        </p:spPr>
      </p:sp>
      <p:pic>
        <p:nvPicPr>
          <p:cNvPr id="13" name="Image 3" descr="preencoded.png"/>
          <p:cNvPicPr>
            <a:picLocks noChangeAspect="1"/>
          </p:cNvPicPr>
          <p:nvPr/>
        </p:nvPicPr>
        <p:blipFill>
          <a:blip r:embed="rId6"/>
          <a:stretch>
            <a:fillRect/>
          </a:stretch>
        </p:blipFill>
        <p:spPr>
          <a:xfrm>
            <a:off x="826294" y="4915614"/>
            <a:ext cx="6456164" cy="1306949"/>
          </a:xfrm>
          <a:prstGeom prst="rect">
            <a:avLst/>
          </a:prstGeom>
        </p:spPr>
      </p:pic>
      <p:pic>
        <p:nvPicPr>
          <p:cNvPr id="14" name="Image 4" descr="preencoded.png"/>
          <p:cNvPicPr>
            <a:picLocks noChangeAspect="1"/>
          </p:cNvPicPr>
          <p:nvPr/>
        </p:nvPicPr>
        <p:blipFill>
          <a:blip r:embed="rId7"/>
          <a:stretch>
            <a:fillRect/>
          </a:stretch>
        </p:blipFill>
        <p:spPr>
          <a:xfrm>
            <a:off x="3894773" y="5369719"/>
            <a:ext cx="318968" cy="398621"/>
          </a:xfrm>
          <a:prstGeom prst="rect">
            <a:avLst/>
          </a:prstGeom>
        </p:spPr>
      </p:pic>
      <p:sp>
        <p:nvSpPr>
          <p:cNvPr id="15" name="Text 8"/>
          <p:cNvSpPr/>
          <p:nvPr/>
        </p:nvSpPr>
        <p:spPr>
          <a:xfrm>
            <a:off x="7509272" y="5142428"/>
            <a:ext cx="2466380" cy="354330"/>
          </a:xfrm>
          <a:prstGeom prst="rect">
            <a:avLst/>
          </a:prstGeom>
          <a:noFill/>
          <a:ln/>
        </p:spPr>
        <p:txBody>
          <a:bodyPr wrap="none" lIns="0" tIns="0" rIns="0" bIns="0" rtlCol="0" anchor="t"/>
          <a:lstStyle/>
          <a:p>
            <a:pPr marL="0" indent="0" algn="l">
              <a:lnSpc>
                <a:spcPts val="2750"/>
              </a:lnSpc>
              <a:buNone/>
            </a:pPr>
            <a:r>
              <a:rPr lang="en-US" sz="2600" b="1" kern="0" spc="-67" dirty="0">
                <a:solidFill>
                  <a:srgbClr val="272525"/>
                </a:solidFill>
                <a:latin typeface="Inter Bold" pitchFamily="34" charset="0"/>
                <a:ea typeface="Inter Bold" pitchFamily="34" charset="-122"/>
                <a:cs typeface="Inter Bold" pitchFamily="34" charset="-120"/>
              </a:rPr>
              <a:t>Real-time Insights</a:t>
            </a:r>
            <a:endParaRPr lang="en-US" sz="2600" dirty="0"/>
          </a:p>
        </p:txBody>
      </p:sp>
      <p:sp>
        <p:nvSpPr>
          <p:cNvPr id="16" name="Text 9"/>
          <p:cNvSpPr/>
          <p:nvPr/>
        </p:nvSpPr>
        <p:spPr>
          <a:xfrm>
            <a:off x="7509272" y="5632847"/>
            <a:ext cx="2466380" cy="362903"/>
          </a:xfrm>
          <a:prstGeom prst="rect">
            <a:avLst/>
          </a:prstGeom>
          <a:noFill/>
          <a:ln/>
        </p:spPr>
        <p:txBody>
          <a:bodyPr wrap="none" lIns="0" tIns="0" rIns="0" bIns="0" rtlCol="0" anchor="t"/>
          <a:lstStyle/>
          <a:p>
            <a:pPr marL="0" indent="0" algn="l">
              <a:lnSpc>
                <a:spcPts val="2850"/>
              </a:lnSpc>
              <a:buNone/>
            </a:pPr>
            <a:r>
              <a:rPr lang="en-US" sz="2100" kern="0" spc="-36" dirty="0">
                <a:solidFill>
                  <a:srgbClr val="272525"/>
                </a:solidFill>
                <a:latin typeface="Inter" pitchFamily="34" charset="0"/>
                <a:ea typeface="Inter" pitchFamily="34" charset="-122"/>
                <a:cs typeface="Inter" pitchFamily="34" charset="-120"/>
              </a:rPr>
              <a:t>Offers financial insights.</a:t>
            </a:r>
            <a:endParaRPr lang="en-US" sz="2100" dirty="0"/>
          </a:p>
        </p:txBody>
      </p:sp>
      <p:sp>
        <p:nvSpPr>
          <p:cNvPr id="17" name="Text 10"/>
          <p:cNvSpPr/>
          <p:nvPr/>
        </p:nvSpPr>
        <p:spPr>
          <a:xfrm>
            <a:off x="793790" y="6477714"/>
            <a:ext cx="13042821" cy="725805"/>
          </a:xfrm>
          <a:prstGeom prst="rect">
            <a:avLst/>
          </a:prstGeom>
          <a:noFill/>
          <a:ln/>
        </p:spPr>
        <p:txBody>
          <a:bodyPr wrap="square" lIns="0" tIns="0" rIns="0" bIns="0" rtlCol="0" anchor="t"/>
          <a:lstStyle/>
          <a:p>
            <a:pPr marL="0" indent="0" algn="l">
              <a:lnSpc>
                <a:spcPts val="2850"/>
              </a:lnSpc>
              <a:buNone/>
            </a:pPr>
            <a:r>
              <a:rPr lang="en-US" sz="2100" kern="0" spc="-36" dirty="0">
                <a:solidFill>
                  <a:srgbClr val="272525"/>
                </a:solidFill>
                <a:latin typeface="Inter" pitchFamily="34" charset="0"/>
                <a:ea typeface="Inter" pitchFamily="34" charset="-122"/>
                <a:cs typeface="Inter" pitchFamily="34" charset="-120"/>
              </a:rPr>
              <a:t>MyFinanceAI integrates AI with finance. It makes budgeting smarter and efficient. It ensures security and transparency with Explainable AI.</a:t>
            </a:r>
            <a:endParaRPr lang="en-US" sz="2100" dirty="0"/>
          </a:p>
        </p:txBody>
      </p:sp>
      <p:sp>
        <p:nvSpPr>
          <p:cNvPr id="18" name="Rounded Rectangle 17"/>
          <p:cNvSpPr/>
          <p:nvPr/>
        </p:nvSpPr>
        <p:spPr>
          <a:xfrm>
            <a:off x="12864662" y="7851228"/>
            <a:ext cx="1686910" cy="2680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292773"/>
            <a:ext cx="5670590" cy="930165"/>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References:</a:t>
            </a:r>
            <a:endParaRPr lang="en-US" sz="4450" dirty="0"/>
          </a:p>
        </p:txBody>
      </p:sp>
      <p:sp>
        <p:nvSpPr>
          <p:cNvPr id="3" name="Text 1"/>
          <p:cNvSpPr/>
          <p:nvPr/>
        </p:nvSpPr>
        <p:spPr>
          <a:xfrm>
            <a:off x="793790" y="2222938"/>
            <a:ext cx="13042821" cy="1702676"/>
          </a:xfrm>
          <a:prstGeom prst="rect">
            <a:avLst/>
          </a:prstGeom>
          <a:noFill/>
          <a:ln/>
        </p:spPr>
        <p:txBody>
          <a:bodyPr wrap="square" lIns="0" tIns="0" rIns="0" bIns="0" rtlCol="0" anchor="t"/>
          <a:lstStyle/>
          <a:p>
            <a:pPr marL="0" indent="0" algn="l">
              <a:lnSpc>
                <a:spcPts val="2850"/>
              </a:lnSpc>
              <a:buNone/>
            </a:pPr>
            <a:r>
              <a:rPr lang="en-US" sz="2100" kern="0" spc="-36" dirty="0">
                <a:solidFill>
                  <a:srgbClr val="272525"/>
                </a:solidFill>
                <a:latin typeface="Inter" pitchFamily="34" charset="0"/>
                <a:ea typeface="Inter" pitchFamily="34" charset="-122"/>
                <a:cs typeface="Inter" pitchFamily="34" charset="-120"/>
              </a:rPr>
              <a:t>[1] CareerBuilder, "Living Paycheck to Paycheck is a Way of Life for Majority of U.S. Workers, According to New CareerBuilder Survey," CareerBuilder Press Room, Aug. 2017. [Online]. Available: </a:t>
            </a:r>
            <a:r>
              <a:rPr lang="en-US" sz="2100" u="sng" kern="0" spc="-36" dirty="0">
                <a:solidFill>
                  <a:srgbClr val="4950BC"/>
                </a:solidFill>
                <a:latin typeface="Inter" pitchFamily="34" charset="0"/>
                <a:ea typeface="Inter" pitchFamily="34" charset="-122"/>
                <a:cs typeface="Inter" pitchFamily="34" charset="-120"/>
                <a:hlinkClick r:id="rId3">
                  <a:extLst>
                    <a:ext uri="{A12FA001-AC4F-418D-AE19-62706E023703}">
                      <ahyp:hlinkClr xmlns="" xmlns:ahyp="http://schemas.microsoft.com/office/drawing/2018/hyperlinkcolor" val="tx"/>
                    </a:ext>
                  </a:extLst>
                </a:hlinkClick>
              </a:rPr>
              <a:t>https://press.careerbuilder.com/2017-08-24-Living</a:t>
            </a:r>
            <a:r>
              <a:rPr lang="en-US" sz="2100" kern="0" spc="-36" dirty="0">
                <a:solidFill>
                  <a:srgbClr val="272525"/>
                </a:solidFill>
                <a:latin typeface="Inter" pitchFamily="34" charset="0"/>
                <a:ea typeface="Inter" pitchFamily="34" charset="-122"/>
                <a:cs typeface="Inter" pitchFamily="34" charset="-120"/>
              </a:rPr>
              <a:t> Paycheck-to-Paycheck-is-a-Way-of-Life-for-Majority-of-U-S-Workers-According-to-New-CareerBuilder-Survey</a:t>
            </a:r>
            <a:endParaRPr lang="en-US" sz="2100" dirty="0"/>
          </a:p>
        </p:txBody>
      </p:sp>
      <p:sp>
        <p:nvSpPr>
          <p:cNvPr id="4" name="Text 2"/>
          <p:cNvSpPr/>
          <p:nvPr/>
        </p:nvSpPr>
        <p:spPr>
          <a:xfrm>
            <a:off x="793790" y="4162097"/>
            <a:ext cx="13042821" cy="1078201"/>
          </a:xfrm>
          <a:prstGeom prst="rect">
            <a:avLst/>
          </a:prstGeom>
          <a:noFill/>
          <a:ln/>
        </p:spPr>
        <p:txBody>
          <a:bodyPr wrap="square" lIns="0" tIns="0" rIns="0" bIns="0" rtlCol="0" anchor="t"/>
          <a:lstStyle/>
          <a:p>
            <a:pPr marL="0" indent="0" algn="l">
              <a:lnSpc>
                <a:spcPts val="2850"/>
              </a:lnSpc>
              <a:buNone/>
            </a:pPr>
            <a:r>
              <a:rPr lang="en-US" sz="2100" kern="0" spc="-36" dirty="0">
                <a:solidFill>
                  <a:srgbClr val="272525"/>
                </a:solidFill>
                <a:latin typeface="Inter" pitchFamily="34" charset="0"/>
                <a:ea typeface="Inter" pitchFamily="34" charset="-122"/>
                <a:cs typeface="Inter" pitchFamily="34" charset="-120"/>
              </a:rPr>
              <a:t>[2] C. R. Berger, "Personal Finance Statistics," Zippia, Jan. 2023. [Online]. Available: </a:t>
            </a:r>
            <a:r>
              <a:rPr lang="en-US" sz="2100" u="sng" kern="0" spc="-36" dirty="0">
                <a:solidFill>
                  <a:srgbClr val="4950BC"/>
                </a:solidFill>
                <a:latin typeface="Inter" pitchFamily="34" charset="0"/>
                <a:ea typeface="Inter" pitchFamily="34" charset="-122"/>
                <a:cs typeface="Inter" pitchFamily="34" charset="-120"/>
                <a:hlinkClick r:id="rId4">
                  <a:extLst>
                    <a:ext uri="{A12FA001-AC4F-418D-AE19-62706E023703}">
                      <ahyp:hlinkClr xmlns="" xmlns:ahyp="http://schemas.microsoft.com/office/drawing/2018/hyperlinkcolor" val="tx"/>
                    </a:ext>
                  </a:extLst>
                </a:hlinkClick>
              </a:rPr>
              <a:t>https://www.zippia.com/advice/personal</a:t>
            </a:r>
            <a:r>
              <a:rPr lang="en-US" sz="2100" kern="0" spc="-36" dirty="0">
                <a:solidFill>
                  <a:srgbClr val="272525"/>
                </a:solidFill>
                <a:latin typeface="Inter" pitchFamily="34" charset="0"/>
                <a:ea typeface="Inter" pitchFamily="34" charset="-122"/>
                <a:cs typeface="Inter" pitchFamily="34" charset="-120"/>
              </a:rPr>
              <a:t> finance-statistics/ </a:t>
            </a:r>
            <a:endParaRPr lang="en-US" sz="2100" dirty="0"/>
          </a:p>
        </p:txBody>
      </p:sp>
      <p:sp>
        <p:nvSpPr>
          <p:cNvPr id="5" name="Text 3"/>
          <p:cNvSpPr/>
          <p:nvPr/>
        </p:nvSpPr>
        <p:spPr>
          <a:xfrm>
            <a:off x="793790" y="5495449"/>
            <a:ext cx="13042821" cy="725805"/>
          </a:xfrm>
          <a:prstGeom prst="rect">
            <a:avLst/>
          </a:prstGeom>
          <a:noFill/>
          <a:ln/>
        </p:spPr>
        <p:txBody>
          <a:bodyPr wrap="square" lIns="0" tIns="0" rIns="0" bIns="0" rtlCol="0" anchor="t"/>
          <a:lstStyle/>
          <a:p>
            <a:pPr marL="0" indent="0" algn="l">
              <a:lnSpc>
                <a:spcPts val="2850"/>
              </a:lnSpc>
              <a:buNone/>
            </a:pPr>
            <a:r>
              <a:rPr lang="en-US" sz="2100" kern="0" spc="-36" dirty="0">
                <a:solidFill>
                  <a:srgbClr val="272525"/>
                </a:solidFill>
                <a:latin typeface="Inter" pitchFamily="34" charset="0"/>
                <a:ea typeface="Inter" pitchFamily="34" charset="-122"/>
                <a:cs typeface="Inter" pitchFamily="34" charset="-120"/>
              </a:rPr>
              <a:t>[3] J. Schmoll, "How Many Bank Accounts Should I Have?" The Balance, May 2022. [Online]. Available: </a:t>
            </a:r>
            <a:r>
              <a:rPr lang="en-US" sz="2100" u="sng" kern="0" spc="-36" dirty="0">
                <a:solidFill>
                  <a:srgbClr val="4950BC"/>
                </a:solidFill>
                <a:latin typeface="Inter" pitchFamily="34" charset="0"/>
                <a:ea typeface="Inter" pitchFamily="34" charset="-122"/>
                <a:cs typeface="Inter" pitchFamily="34" charset="-120"/>
                <a:hlinkClick r:id="rId5">
                  <a:extLst>
                    <a:ext uri="{A12FA001-AC4F-418D-AE19-62706E023703}">
                      <ahyp:hlinkClr xmlns="" xmlns:ahyp="http://schemas.microsoft.com/office/drawing/2018/hyperlinkcolor" val="tx"/>
                    </a:ext>
                  </a:extLst>
                </a:hlinkClick>
              </a:rPr>
              <a:t>https://www.thebalancemoney.com/how-many-bank-accounts-should-i-have-4589608</a:t>
            </a:r>
            <a:endParaRPr lang="en-US" sz="2100" dirty="0"/>
          </a:p>
        </p:txBody>
      </p:sp>
      <p:sp>
        <p:nvSpPr>
          <p:cNvPr id="6" name="Rounded Rectangle 5"/>
          <p:cNvSpPr/>
          <p:nvPr/>
        </p:nvSpPr>
        <p:spPr>
          <a:xfrm>
            <a:off x="12864662" y="7851228"/>
            <a:ext cx="1686910" cy="2680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760351"/>
            <a:ext cx="7807166"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                                  THANK YOU…</a:t>
            </a:r>
            <a:endParaRPr lang="en-US" sz="4450" dirty="0"/>
          </a:p>
        </p:txBody>
      </p:sp>
      <p:pic>
        <p:nvPicPr>
          <p:cNvPr id="5" name="Picture 4" descr="A_futuristic_AI-driven_personal_finance_management (1).jpg"/>
          <p:cNvPicPr>
            <a:picLocks noChangeAspect="1"/>
          </p:cNvPicPr>
          <p:nvPr/>
        </p:nvPicPr>
        <p:blipFill>
          <a:blip r:embed="rId4"/>
          <a:stretch>
            <a:fillRect/>
          </a:stretch>
        </p:blipFill>
        <p:spPr>
          <a:xfrm>
            <a:off x="0" y="0"/>
            <a:ext cx="14630400" cy="82296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20717" y="0"/>
            <a:ext cx="6053958" cy="8229600"/>
          </a:xfrm>
          <a:prstGeom prst="rect">
            <a:avLst/>
          </a:prstGeom>
        </p:spPr>
      </p:pic>
      <p:sp>
        <p:nvSpPr>
          <p:cNvPr id="3" name="Text 0"/>
          <p:cNvSpPr/>
          <p:nvPr/>
        </p:nvSpPr>
        <p:spPr>
          <a:xfrm>
            <a:off x="6280190" y="1261241"/>
            <a:ext cx="7556421" cy="1466193"/>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AI-Driven Personal Finance Management</a:t>
            </a:r>
            <a:endParaRPr lang="en-US" sz="4450" dirty="0"/>
          </a:p>
        </p:txBody>
      </p:sp>
      <p:sp>
        <p:nvSpPr>
          <p:cNvPr id="4" name="Text 1"/>
          <p:cNvSpPr/>
          <p:nvPr/>
        </p:nvSpPr>
        <p:spPr>
          <a:xfrm>
            <a:off x="6280190" y="3200401"/>
            <a:ext cx="7556421" cy="2033752"/>
          </a:xfrm>
          <a:prstGeom prst="rect">
            <a:avLst/>
          </a:prstGeom>
          <a:noFill/>
          <a:ln/>
        </p:spPr>
        <p:txBody>
          <a:bodyPr wrap="square" lIns="0" tIns="0" rIns="0" bIns="0" rtlCol="0" anchor="t"/>
          <a:lstStyle/>
          <a:p>
            <a:pPr marL="0" indent="0" algn="l">
              <a:lnSpc>
                <a:spcPts val="2850"/>
              </a:lnSpc>
              <a:buNone/>
            </a:pPr>
            <a:r>
              <a:rPr lang="en-US" sz="2200" kern="0" spc="-36" dirty="0">
                <a:solidFill>
                  <a:srgbClr val="272525"/>
                </a:solidFill>
                <a:latin typeface="Inter" pitchFamily="34" charset="0"/>
                <a:ea typeface="Inter" pitchFamily="34" charset="-122"/>
                <a:cs typeface="Inter" pitchFamily="34" charset="-120"/>
              </a:rPr>
              <a:t>This AI-powered system automates budgeting. It tracks expenses and predicts future spending. It uses advanced machine learning models. These include LSTM and ARIMA. It transforms how individuals manage their finances. The system helps users to achieve their financial goals.</a:t>
            </a:r>
            <a:endParaRPr lang="en-US" sz="2200" dirty="0"/>
          </a:p>
        </p:txBody>
      </p:sp>
      <p:sp>
        <p:nvSpPr>
          <p:cNvPr id="5" name="Rounded Rectangle 4"/>
          <p:cNvSpPr/>
          <p:nvPr/>
        </p:nvSpPr>
        <p:spPr>
          <a:xfrm>
            <a:off x="12864662" y="7851228"/>
            <a:ext cx="1686910" cy="2680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53958" y="5975133"/>
            <a:ext cx="2632841" cy="1107996"/>
          </a:xfrm>
          <a:prstGeom prst="rect">
            <a:avLst/>
          </a:prstGeom>
          <a:noFill/>
        </p:spPr>
        <p:txBody>
          <a:bodyPr wrap="square" rtlCol="0">
            <a:spAutoFit/>
          </a:bodyPr>
          <a:lstStyle/>
          <a:p>
            <a:pPr fontAlgn="base"/>
            <a:r>
              <a:rPr lang="en-IN" sz="2200" b="1" u="sng" dirty="0" smtClean="0"/>
              <a:t>Counsellor </a:t>
            </a:r>
            <a:r>
              <a:rPr lang="en-IN" sz="2200" b="1" u="sng" dirty="0" smtClean="0"/>
              <a:t>Name:</a:t>
            </a:r>
            <a:endParaRPr lang="en-US" sz="2200" b="1" u="sng" dirty="0" smtClean="0"/>
          </a:p>
          <a:p>
            <a:pPr fontAlgn="base"/>
            <a:r>
              <a:rPr lang="en-US" sz="2200" b="1" dirty="0" err="1" smtClean="0"/>
              <a:t>K.Shiva</a:t>
            </a:r>
            <a:r>
              <a:rPr lang="en-US" sz="2200" b="1" dirty="0" smtClean="0"/>
              <a:t> Kumar</a:t>
            </a:r>
            <a:endParaRPr lang="en-US" sz="2200" b="1" dirty="0"/>
          </a:p>
          <a:p>
            <a:pPr fontAlgn="base"/>
            <a:r>
              <a:rPr lang="en-US" sz="2200" b="1" dirty="0"/>
              <a:t>Assistant Professor</a:t>
            </a:r>
          </a:p>
        </p:txBody>
      </p:sp>
      <p:sp>
        <p:nvSpPr>
          <p:cNvPr id="11" name="TextBox 10"/>
          <p:cNvSpPr txBox="1"/>
          <p:nvPr/>
        </p:nvSpPr>
        <p:spPr>
          <a:xfrm>
            <a:off x="10988565" y="5975132"/>
            <a:ext cx="3294993" cy="1785104"/>
          </a:xfrm>
          <a:prstGeom prst="rect">
            <a:avLst/>
          </a:prstGeom>
          <a:noFill/>
        </p:spPr>
        <p:txBody>
          <a:bodyPr wrap="square" rtlCol="0">
            <a:spAutoFit/>
          </a:bodyPr>
          <a:lstStyle/>
          <a:p>
            <a:pPr fontAlgn="base"/>
            <a:r>
              <a:rPr lang="en-IN" sz="2200" b="1" u="sng" dirty="0" smtClean="0"/>
              <a:t>Presented By:</a:t>
            </a:r>
            <a:endParaRPr lang="en-US" sz="2200" b="1" u="sng" dirty="0" smtClean="0"/>
          </a:p>
          <a:p>
            <a:pPr fontAlgn="base"/>
            <a:r>
              <a:rPr lang="en-IN" sz="2200" b="1" dirty="0" err="1" smtClean="0"/>
              <a:t>B.Vishnu</a:t>
            </a:r>
            <a:endParaRPr lang="en-US" sz="2200" b="1" dirty="0" smtClean="0"/>
          </a:p>
          <a:p>
            <a:pPr fontAlgn="base"/>
            <a:r>
              <a:rPr lang="en-IN" sz="2200" b="1" dirty="0" smtClean="0"/>
              <a:t>B22AI055</a:t>
            </a:r>
          </a:p>
          <a:p>
            <a:pPr fontAlgn="base"/>
            <a:r>
              <a:rPr lang="en-IN" sz="2200" b="1" dirty="0" smtClean="0"/>
              <a:t>6CSM1</a:t>
            </a:r>
            <a:endParaRPr lang="en-US" sz="2200" b="1" dirty="0" smtClean="0"/>
          </a:p>
          <a:p>
            <a:endParaRPr lang="en-US" sz="2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92773"/>
            <a:ext cx="5670590" cy="930165"/>
          </a:xfrm>
          <a:prstGeom prst="rect">
            <a:avLst/>
          </a:prstGeom>
          <a:noFill/>
          <a:ln/>
        </p:spPr>
        <p:txBody>
          <a:bodyPr wrap="none" lIns="0" tIns="0" rIns="0" bIns="0" rtlCol="0" anchor="t"/>
          <a:lstStyle/>
          <a:p>
            <a:pPr marL="0" indent="0" algn="l">
              <a:lnSpc>
                <a:spcPts val="5550"/>
              </a:lnSpc>
              <a:buNone/>
            </a:pPr>
            <a:r>
              <a:rPr lang="en-US" sz="4450" b="1" kern="0" spc="-134" dirty="0" smtClean="0">
                <a:solidFill>
                  <a:srgbClr val="000000"/>
                </a:solidFill>
                <a:latin typeface="Inter Bold" pitchFamily="34" charset="0"/>
                <a:ea typeface="Inter Bold" pitchFamily="34" charset="-122"/>
                <a:cs typeface="Inter Bold" pitchFamily="34" charset="-120"/>
              </a:rPr>
              <a:t>Contents:</a:t>
            </a:r>
            <a:endParaRPr lang="en-US" sz="4450" dirty="0"/>
          </a:p>
        </p:txBody>
      </p:sp>
      <p:sp>
        <p:nvSpPr>
          <p:cNvPr id="3" name="Text 1"/>
          <p:cNvSpPr/>
          <p:nvPr/>
        </p:nvSpPr>
        <p:spPr>
          <a:xfrm>
            <a:off x="793790" y="2222938"/>
            <a:ext cx="13042821" cy="1702676"/>
          </a:xfrm>
          <a:prstGeom prst="rect">
            <a:avLst/>
          </a:prstGeom>
          <a:noFill/>
          <a:ln/>
        </p:spPr>
        <p:txBody>
          <a:bodyPr wrap="square" lIns="0" tIns="0" rIns="0" bIns="0" rtlCol="0" anchor="t"/>
          <a:lstStyle/>
          <a:p>
            <a:pPr marL="0" indent="0" algn="l">
              <a:lnSpc>
                <a:spcPts val="2850"/>
              </a:lnSpc>
              <a:buNone/>
            </a:pPr>
            <a:endParaRPr lang="en-US" sz="2100" dirty="0"/>
          </a:p>
        </p:txBody>
      </p:sp>
      <p:sp>
        <p:nvSpPr>
          <p:cNvPr id="4" name="Text 2"/>
          <p:cNvSpPr/>
          <p:nvPr/>
        </p:nvSpPr>
        <p:spPr>
          <a:xfrm>
            <a:off x="793790" y="4162097"/>
            <a:ext cx="13042821" cy="1078201"/>
          </a:xfrm>
          <a:prstGeom prst="rect">
            <a:avLst/>
          </a:prstGeom>
          <a:noFill/>
          <a:ln/>
        </p:spPr>
        <p:txBody>
          <a:bodyPr wrap="square" lIns="0" tIns="0" rIns="0" bIns="0" rtlCol="0" anchor="t"/>
          <a:lstStyle/>
          <a:p>
            <a:pPr marL="0" indent="0" algn="l">
              <a:lnSpc>
                <a:spcPts val="2850"/>
              </a:lnSpc>
              <a:buNone/>
            </a:pPr>
            <a:endParaRPr lang="en-US" sz="2100" dirty="0"/>
          </a:p>
        </p:txBody>
      </p:sp>
      <p:sp>
        <p:nvSpPr>
          <p:cNvPr id="5" name="Text 3"/>
          <p:cNvSpPr/>
          <p:nvPr/>
        </p:nvSpPr>
        <p:spPr>
          <a:xfrm>
            <a:off x="1450428" y="2222939"/>
            <a:ext cx="5249917" cy="4067502"/>
          </a:xfrm>
          <a:prstGeom prst="rect">
            <a:avLst/>
          </a:prstGeom>
          <a:noFill/>
          <a:ln/>
        </p:spPr>
        <p:txBody>
          <a:bodyPr wrap="square" lIns="0" tIns="0" rIns="0" bIns="0" rtlCol="0" anchor="t"/>
          <a:lstStyle/>
          <a:p>
            <a:pPr>
              <a:lnSpc>
                <a:spcPct val="200000"/>
              </a:lnSpc>
              <a:buFont typeface="Wingdings" pitchFamily="2" charset="2"/>
              <a:buChar char="§"/>
            </a:pPr>
            <a:r>
              <a:rPr lang="en-US" sz="2600" kern="0" spc="-36" dirty="0" smtClean="0">
                <a:solidFill>
                  <a:srgbClr val="272525"/>
                </a:solidFill>
                <a:latin typeface="Inter" pitchFamily="34" charset="0"/>
                <a:ea typeface="Inter" pitchFamily="34" charset="-122"/>
                <a:cs typeface="Inter" pitchFamily="34" charset="-120"/>
              </a:rPr>
              <a:t>Title</a:t>
            </a:r>
            <a:endParaRPr lang="en-US" sz="2600" kern="0" spc="-36" dirty="0" smtClean="0">
              <a:solidFill>
                <a:srgbClr val="272525"/>
              </a:solidFill>
              <a:latin typeface="Inter" pitchFamily="34" charset="0"/>
              <a:ea typeface="Inter" pitchFamily="34" charset="-122"/>
              <a:cs typeface="Inter" pitchFamily="34" charset="-120"/>
            </a:endParaRPr>
          </a:p>
          <a:p>
            <a:pPr>
              <a:lnSpc>
                <a:spcPct val="200000"/>
              </a:lnSpc>
              <a:buFont typeface="Wingdings" pitchFamily="2" charset="2"/>
              <a:buChar char="§"/>
            </a:pPr>
            <a:r>
              <a:rPr lang="en-US" sz="2600" kern="0" spc="-36" dirty="0" smtClean="0">
                <a:solidFill>
                  <a:srgbClr val="272525"/>
                </a:solidFill>
                <a:latin typeface="Inter" pitchFamily="34" charset="0"/>
                <a:ea typeface="Inter" pitchFamily="34" charset="-122"/>
                <a:cs typeface="Inter" pitchFamily="34" charset="-120"/>
              </a:rPr>
              <a:t>Abstract</a:t>
            </a:r>
            <a:endParaRPr lang="en-US" sz="2600" kern="0" spc="-36" dirty="0" smtClean="0">
              <a:solidFill>
                <a:srgbClr val="272525"/>
              </a:solidFill>
              <a:latin typeface="Inter" pitchFamily="34" charset="0"/>
              <a:ea typeface="Inter" pitchFamily="34" charset="-122"/>
              <a:cs typeface="Inter" pitchFamily="34" charset="-120"/>
            </a:endParaRPr>
          </a:p>
          <a:p>
            <a:pPr>
              <a:lnSpc>
                <a:spcPct val="200000"/>
              </a:lnSpc>
              <a:buFont typeface="Wingdings" pitchFamily="2" charset="2"/>
              <a:buChar char="§"/>
            </a:pPr>
            <a:r>
              <a:rPr lang="en-US" sz="2600" kern="0" spc="-36" dirty="0" smtClean="0">
                <a:solidFill>
                  <a:srgbClr val="272525"/>
                </a:solidFill>
                <a:latin typeface="Inter" pitchFamily="34" charset="0"/>
                <a:ea typeface="Inter" pitchFamily="34" charset="-122"/>
                <a:cs typeface="Inter" pitchFamily="34" charset="-120"/>
              </a:rPr>
              <a:t>Problem Statement</a:t>
            </a:r>
            <a:endParaRPr lang="en-US" sz="2600" kern="0" spc="-36" dirty="0" smtClean="0">
              <a:solidFill>
                <a:srgbClr val="272525"/>
              </a:solidFill>
              <a:latin typeface="Inter" pitchFamily="34" charset="0"/>
              <a:ea typeface="Inter" pitchFamily="34" charset="-122"/>
              <a:cs typeface="Inter" pitchFamily="34" charset="-120"/>
            </a:endParaRPr>
          </a:p>
          <a:p>
            <a:pPr>
              <a:lnSpc>
                <a:spcPct val="200000"/>
              </a:lnSpc>
              <a:buFont typeface="Wingdings" pitchFamily="2" charset="2"/>
              <a:buChar char="§"/>
            </a:pPr>
            <a:r>
              <a:rPr lang="en-US" sz="2600" kern="0" spc="-36" dirty="0" smtClean="0">
                <a:solidFill>
                  <a:srgbClr val="272525"/>
                </a:solidFill>
                <a:latin typeface="Inter" pitchFamily="34" charset="0"/>
                <a:ea typeface="Inter" pitchFamily="34" charset="-122"/>
                <a:cs typeface="Inter" pitchFamily="34" charset="-120"/>
              </a:rPr>
              <a:t>Objectives</a:t>
            </a:r>
          </a:p>
          <a:p>
            <a:pPr>
              <a:lnSpc>
                <a:spcPct val="200000"/>
              </a:lnSpc>
              <a:buFont typeface="Wingdings" pitchFamily="2" charset="2"/>
              <a:buChar char="§"/>
            </a:pPr>
            <a:r>
              <a:rPr lang="en-US" sz="2600" kern="0" spc="-36" dirty="0" smtClean="0">
                <a:solidFill>
                  <a:srgbClr val="272525"/>
                </a:solidFill>
                <a:latin typeface="Inter" pitchFamily="34" charset="0"/>
                <a:ea typeface="Inter" pitchFamily="34" charset="-122"/>
                <a:cs typeface="Inter" pitchFamily="34" charset="-120"/>
              </a:rPr>
              <a:t>Requirements (Hardware &amp; </a:t>
            </a:r>
            <a:r>
              <a:rPr lang="en-US" sz="2600" kern="0" spc="-36" dirty="0" smtClean="0">
                <a:solidFill>
                  <a:srgbClr val="272525"/>
                </a:solidFill>
                <a:latin typeface="Inter" pitchFamily="34" charset="0"/>
                <a:ea typeface="Inter" pitchFamily="34" charset="-122"/>
                <a:cs typeface="Inter" pitchFamily="34" charset="-120"/>
              </a:rPr>
              <a:t>	Software</a:t>
            </a:r>
            <a:r>
              <a:rPr lang="en-US" sz="2600" kern="0" spc="-36" dirty="0" smtClean="0">
                <a:solidFill>
                  <a:srgbClr val="272525"/>
                </a:solidFill>
                <a:latin typeface="Inter" pitchFamily="34" charset="0"/>
                <a:ea typeface="Inter" pitchFamily="34" charset="-122"/>
                <a:cs typeface="Inter" pitchFamily="34" charset="-120"/>
              </a:rPr>
              <a:t>) </a:t>
            </a:r>
            <a:r>
              <a:rPr lang="en-US" sz="2600" kern="0" spc="-36" dirty="0" smtClean="0">
                <a:solidFill>
                  <a:srgbClr val="272525"/>
                </a:solidFill>
                <a:latin typeface="Inter" pitchFamily="34" charset="0"/>
                <a:ea typeface="Inter" pitchFamily="34" charset="-122"/>
                <a:cs typeface="Inter" pitchFamily="34" charset="-120"/>
              </a:rPr>
              <a:t>Technology</a:t>
            </a:r>
            <a:endParaRPr lang="en-US" sz="2600" kern="0" spc="-36" dirty="0" smtClean="0">
              <a:solidFill>
                <a:srgbClr val="272525"/>
              </a:solidFill>
              <a:latin typeface="Inter" pitchFamily="34" charset="0"/>
              <a:ea typeface="Inter" pitchFamily="34" charset="-122"/>
              <a:cs typeface="Inter" pitchFamily="34" charset="-120"/>
            </a:endParaRPr>
          </a:p>
        </p:txBody>
      </p:sp>
      <p:sp>
        <p:nvSpPr>
          <p:cNvPr id="6" name="Rounded Rectangle 5"/>
          <p:cNvSpPr/>
          <p:nvPr/>
        </p:nvSpPr>
        <p:spPr>
          <a:xfrm>
            <a:off x="12864662" y="7851228"/>
            <a:ext cx="1686910" cy="2680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047186" y="2222938"/>
            <a:ext cx="5817476" cy="5693866"/>
          </a:xfrm>
          <a:prstGeom prst="rect">
            <a:avLst/>
          </a:prstGeom>
          <a:noFill/>
        </p:spPr>
        <p:txBody>
          <a:bodyPr wrap="square" rtlCol="0">
            <a:spAutoFit/>
          </a:bodyPr>
          <a:lstStyle/>
          <a:p>
            <a:pPr>
              <a:lnSpc>
                <a:spcPct val="200000"/>
              </a:lnSpc>
              <a:buFont typeface="Wingdings" pitchFamily="2" charset="2"/>
              <a:buChar char="§"/>
            </a:pPr>
            <a:r>
              <a:rPr lang="en-US" sz="2600" kern="0" spc="-36" dirty="0" smtClean="0">
                <a:solidFill>
                  <a:srgbClr val="272525"/>
                </a:solidFill>
                <a:latin typeface="Inter" pitchFamily="34" charset="0"/>
                <a:ea typeface="Inter" pitchFamily="34" charset="-122"/>
                <a:cs typeface="Inter" pitchFamily="34" charset="-120"/>
              </a:rPr>
              <a:t>→ Datasets </a:t>
            </a:r>
          </a:p>
          <a:p>
            <a:pPr>
              <a:lnSpc>
                <a:spcPct val="200000"/>
              </a:lnSpc>
              <a:buFont typeface="Wingdings" pitchFamily="2" charset="2"/>
              <a:buChar char="§"/>
            </a:pPr>
            <a:r>
              <a:rPr lang="en-US" sz="2600" kern="0" spc="-36" dirty="0" smtClean="0">
                <a:solidFill>
                  <a:srgbClr val="272525"/>
                </a:solidFill>
                <a:latin typeface="Inter" pitchFamily="34" charset="0"/>
                <a:ea typeface="Inter" pitchFamily="34" charset="-122"/>
                <a:cs typeface="Inter" pitchFamily="34" charset="-120"/>
              </a:rPr>
              <a:t>→ platforms</a:t>
            </a:r>
          </a:p>
          <a:p>
            <a:pPr>
              <a:lnSpc>
                <a:spcPct val="200000"/>
              </a:lnSpc>
              <a:buFont typeface="Wingdings" pitchFamily="2" charset="2"/>
              <a:buChar char="§"/>
            </a:pPr>
            <a:r>
              <a:rPr lang="en-US" sz="2600" kern="0" spc="-36" dirty="0" smtClean="0">
                <a:solidFill>
                  <a:srgbClr val="272525"/>
                </a:solidFill>
                <a:latin typeface="Inter" pitchFamily="34" charset="0"/>
                <a:ea typeface="Inter" pitchFamily="34" charset="-122"/>
                <a:cs typeface="Inter" pitchFamily="34" charset="-120"/>
              </a:rPr>
              <a:t>Methodology </a:t>
            </a:r>
          </a:p>
          <a:p>
            <a:pPr>
              <a:lnSpc>
                <a:spcPct val="200000"/>
              </a:lnSpc>
              <a:buFont typeface="Wingdings" pitchFamily="2" charset="2"/>
              <a:buChar char="§"/>
            </a:pPr>
            <a:r>
              <a:rPr lang="en-US" sz="2600" kern="0" spc="-36" dirty="0" smtClean="0">
                <a:solidFill>
                  <a:srgbClr val="272525"/>
                </a:solidFill>
                <a:latin typeface="Inter" pitchFamily="34" charset="0"/>
                <a:ea typeface="Inter" pitchFamily="34" charset="-122"/>
                <a:cs typeface="Inter" pitchFamily="34" charset="-120"/>
              </a:rPr>
              <a:t>Expected outputs</a:t>
            </a:r>
          </a:p>
          <a:p>
            <a:pPr>
              <a:lnSpc>
                <a:spcPct val="200000"/>
              </a:lnSpc>
              <a:buFont typeface="Wingdings" pitchFamily="2" charset="2"/>
              <a:buChar char="§"/>
            </a:pPr>
            <a:r>
              <a:rPr lang="en-US" sz="2600" kern="0" spc="-36" dirty="0" smtClean="0">
                <a:solidFill>
                  <a:srgbClr val="272525"/>
                </a:solidFill>
                <a:latin typeface="Inter" pitchFamily="34" charset="0"/>
                <a:ea typeface="Inter" pitchFamily="34" charset="-122"/>
                <a:cs typeface="Inter" pitchFamily="34" charset="-120"/>
              </a:rPr>
              <a:t>Performance metric</a:t>
            </a:r>
          </a:p>
          <a:p>
            <a:pPr>
              <a:lnSpc>
                <a:spcPct val="200000"/>
              </a:lnSpc>
              <a:buFont typeface="Wingdings" pitchFamily="2" charset="2"/>
              <a:buChar char="§"/>
            </a:pPr>
            <a:r>
              <a:rPr lang="en-US" sz="2600" kern="0" spc="-36" dirty="0" smtClean="0">
                <a:solidFill>
                  <a:srgbClr val="272525"/>
                </a:solidFill>
                <a:latin typeface="Inter" pitchFamily="34" charset="0"/>
                <a:ea typeface="Inter" pitchFamily="34" charset="-122"/>
                <a:cs typeface="Inter" pitchFamily="34" charset="-120"/>
              </a:rPr>
              <a:t>Summary</a:t>
            </a:r>
            <a:endParaRPr lang="en-US" sz="2600" dirty="0" smtClean="0"/>
          </a:p>
          <a:p>
            <a:pPr>
              <a:lnSpc>
                <a:spcPct val="200000"/>
              </a:lnSpc>
            </a:pPr>
            <a:endParaRPr lang="en-US" sz="2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97724"/>
            <a:ext cx="8215908" cy="835573"/>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Abstract: The Future of Finance</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gn="l">
              <a:lnSpc>
                <a:spcPts val="2750"/>
              </a:lnSpc>
              <a:buNone/>
            </a:pPr>
            <a:r>
              <a:rPr lang="en-US" sz="2600" b="1" kern="0" spc="-67" dirty="0">
                <a:solidFill>
                  <a:srgbClr val="000000"/>
                </a:solidFill>
                <a:latin typeface="Inter Bold" pitchFamily="34" charset="0"/>
                <a:ea typeface="Inter Bold" pitchFamily="34" charset="-122"/>
                <a:cs typeface="Inter Bold" pitchFamily="34" charset="-120"/>
              </a:rPr>
              <a:t>MyFinanceAI</a:t>
            </a:r>
            <a:endParaRPr lang="en-US" sz="26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gn="l">
              <a:lnSpc>
                <a:spcPts val="2850"/>
              </a:lnSpc>
              <a:buNone/>
            </a:pPr>
            <a:r>
              <a:rPr lang="en-US" sz="2200" b="1" kern="0" spc="-36" dirty="0">
                <a:solidFill>
                  <a:srgbClr val="272525"/>
                </a:solidFill>
                <a:latin typeface="Inter" pitchFamily="34" charset="0"/>
                <a:ea typeface="Inter" pitchFamily="34" charset="-122"/>
                <a:cs typeface="Inter" pitchFamily="34" charset="-120"/>
              </a:rPr>
              <a:t>MyFinanceAI</a:t>
            </a:r>
            <a:r>
              <a:rPr lang="en-US" sz="2200" kern="0" spc="-36" dirty="0">
                <a:solidFill>
                  <a:srgbClr val="272525"/>
                </a:solidFill>
                <a:latin typeface="Inter" pitchFamily="34" charset="0"/>
                <a:ea typeface="Inter" pitchFamily="34" charset="-122"/>
                <a:cs typeface="Inter" pitchFamily="34" charset="-120"/>
              </a:rPr>
              <a:t> solves financial challenges. It automates real-time expense tracking using AI models. The system predicts future expenses and detects fraud. Personalized savings and investment insights are provided. Deep learning and Explainable AI make finance easier.</a:t>
            </a:r>
            <a:endParaRPr lang="en-US" sz="220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gn="l">
              <a:lnSpc>
                <a:spcPts val="2750"/>
              </a:lnSpc>
              <a:buNone/>
            </a:pPr>
            <a:r>
              <a:rPr lang="en-US" sz="2600" b="1" kern="0" spc="-67" dirty="0">
                <a:solidFill>
                  <a:srgbClr val="000000"/>
                </a:solidFill>
                <a:latin typeface="Inter Bold" pitchFamily="34" charset="0"/>
                <a:ea typeface="Inter Bold" pitchFamily="34" charset="-122"/>
                <a:cs typeface="Inter Bold" pitchFamily="34" charset="-120"/>
              </a:rPr>
              <a:t>Key Innovations</a:t>
            </a:r>
            <a:endParaRPr lang="en-US" sz="2600" dirty="0"/>
          </a:p>
        </p:txBody>
      </p:sp>
      <p:sp>
        <p:nvSpPr>
          <p:cNvPr id="6" name="Text 4"/>
          <p:cNvSpPr/>
          <p:nvPr/>
        </p:nvSpPr>
        <p:spPr>
          <a:xfrm>
            <a:off x="7599521" y="403395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200" kern="0" spc="-36" dirty="0">
                <a:solidFill>
                  <a:srgbClr val="272525"/>
                </a:solidFill>
                <a:latin typeface="Inter" pitchFamily="34" charset="0"/>
                <a:ea typeface="Inter" pitchFamily="34" charset="-122"/>
                <a:cs typeface="Inter" pitchFamily="34" charset="-120"/>
              </a:rPr>
              <a:t>AI-driven </a:t>
            </a:r>
            <a:r>
              <a:rPr lang="en-US" sz="2200" b="1" kern="0" spc="-36" dirty="0">
                <a:solidFill>
                  <a:srgbClr val="272525"/>
                </a:solidFill>
                <a:latin typeface="Inter" pitchFamily="34" charset="0"/>
                <a:ea typeface="Inter" pitchFamily="34" charset="-122"/>
                <a:cs typeface="Inter" pitchFamily="34" charset="-120"/>
              </a:rPr>
              <a:t>real-time tracking</a:t>
            </a:r>
            <a:r>
              <a:rPr lang="en-US" sz="2200" kern="0" spc="-36" dirty="0">
                <a:solidFill>
                  <a:srgbClr val="272525"/>
                </a:solidFill>
                <a:latin typeface="Inter" pitchFamily="34" charset="0"/>
                <a:ea typeface="Inter" pitchFamily="34" charset="-122"/>
                <a:cs typeface="Inter" pitchFamily="34" charset="-120"/>
              </a:rPr>
              <a:t> and categorization</a:t>
            </a:r>
            <a:endParaRPr lang="en-US" sz="2200" dirty="0"/>
          </a:p>
        </p:txBody>
      </p:sp>
      <p:sp>
        <p:nvSpPr>
          <p:cNvPr id="7" name="Text 5"/>
          <p:cNvSpPr/>
          <p:nvPr/>
        </p:nvSpPr>
        <p:spPr>
          <a:xfrm>
            <a:off x="7599521" y="447615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200" b="1" kern="0" spc="-36" dirty="0">
                <a:solidFill>
                  <a:srgbClr val="272525"/>
                </a:solidFill>
                <a:latin typeface="Inter" pitchFamily="34" charset="0"/>
                <a:ea typeface="Inter" pitchFamily="34" charset="-122"/>
                <a:cs typeface="Inter" pitchFamily="34" charset="-120"/>
              </a:rPr>
              <a:t>Predictive models</a:t>
            </a:r>
            <a:r>
              <a:rPr lang="en-US" sz="2200" kern="0" spc="-36" dirty="0">
                <a:solidFill>
                  <a:srgbClr val="272525"/>
                </a:solidFill>
                <a:latin typeface="Inter" pitchFamily="34" charset="0"/>
                <a:ea typeface="Inter" pitchFamily="34" charset="-122"/>
                <a:cs typeface="Inter" pitchFamily="34" charset="-120"/>
              </a:rPr>
              <a:t> (LSTM, ARIMA) for budgeting</a:t>
            </a:r>
            <a:endParaRPr lang="en-US" sz="2200" dirty="0"/>
          </a:p>
        </p:txBody>
      </p:sp>
      <p:sp>
        <p:nvSpPr>
          <p:cNvPr id="8" name="Text 6"/>
          <p:cNvSpPr/>
          <p:nvPr/>
        </p:nvSpPr>
        <p:spPr>
          <a:xfrm>
            <a:off x="7599521" y="49183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200" b="1" kern="0" spc="-36" dirty="0">
                <a:solidFill>
                  <a:srgbClr val="272525"/>
                </a:solidFill>
                <a:latin typeface="Inter" pitchFamily="34" charset="0"/>
                <a:ea typeface="Inter" pitchFamily="34" charset="-122"/>
                <a:cs typeface="Inter" pitchFamily="34" charset="-120"/>
              </a:rPr>
              <a:t>Anomaly detection</a:t>
            </a:r>
            <a:r>
              <a:rPr lang="en-US" sz="2200" kern="0" spc="-36" dirty="0">
                <a:solidFill>
                  <a:srgbClr val="272525"/>
                </a:solidFill>
                <a:latin typeface="Inter" pitchFamily="34" charset="0"/>
                <a:ea typeface="Inter" pitchFamily="34" charset="-122"/>
                <a:cs typeface="Inter" pitchFamily="34" charset="-120"/>
              </a:rPr>
              <a:t> for fraud prevention</a:t>
            </a:r>
            <a:endParaRPr lang="en-US" sz="2200" dirty="0"/>
          </a:p>
        </p:txBody>
      </p:sp>
      <p:sp>
        <p:nvSpPr>
          <p:cNvPr id="9" name="Text 7"/>
          <p:cNvSpPr/>
          <p:nvPr/>
        </p:nvSpPr>
        <p:spPr>
          <a:xfrm>
            <a:off x="7599521" y="53605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200" b="1" kern="0" spc="-36" dirty="0">
                <a:solidFill>
                  <a:srgbClr val="272525"/>
                </a:solidFill>
                <a:latin typeface="Inter" pitchFamily="34" charset="0"/>
                <a:ea typeface="Inter" pitchFamily="34" charset="-122"/>
                <a:cs typeface="Inter" pitchFamily="34" charset="-120"/>
              </a:rPr>
              <a:t>Explainable AI</a:t>
            </a:r>
            <a:r>
              <a:rPr lang="en-US" sz="2200" kern="0" spc="-36" dirty="0">
                <a:solidFill>
                  <a:srgbClr val="272525"/>
                </a:solidFill>
                <a:latin typeface="Inter" pitchFamily="34" charset="0"/>
                <a:ea typeface="Inter" pitchFamily="34" charset="-122"/>
                <a:cs typeface="Inter" pitchFamily="34" charset="-120"/>
              </a:rPr>
              <a:t> to ensure financial transparency</a:t>
            </a:r>
            <a:endParaRPr lang="en-US" sz="2200" dirty="0"/>
          </a:p>
        </p:txBody>
      </p:sp>
      <p:sp>
        <p:nvSpPr>
          <p:cNvPr id="13" name="Rounded Rectangle 12"/>
          <p:cNvSpPr/>
          <p:nvPr/>
        </p:nvSpPr>
        <p:spPr>
          <a:xfrm>
            <a:off x="12943490" y="7838090"/>
            <a:ext cx="1686910" cy="2680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13"/>
          <p:cNvSpPr/>
          <p:nvPr/>
        </p:nvSpPr>
        <p:spPr>
          <a:xfrm>
            <a:off x="13001297" y="8106103"/>
            <a:ext cx="1781503" cy="40990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98771"/>
            <a:ext cx="7556421"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The Problem: Manual Finance</a:t>
            </a:r>
            <a:endParaRPr lang="en-US" sz="4450" dirty="0"/>
          </a:p>
        </p:txBody>
      </p:sp>
      <p:sp>
        <p:nvSpPr>
          <p:cNvPr id="4" name="Shape 1"/>
          <p:cNvSpPr/>
          <p:nvPr/>
        </p:nvSpPr>
        <p:spPr>
          <a:xfrm>
            <a:off x="6280190" y="3611642"/>
            <a:ext cx="510302" cy="510302"/>
          </a:xfrm>
          <a:prstGeom prst="roundRect">
            <a:avLst>
              <a:gd name="adj" fmla="val 18669"/>
            </a:avLst>
          </a:prstGeom>
          <a:solidFill>
            <a:srgbClr val="DADBF1"/>
          </a:solidFill>
          <a:ln w="7620">
            <a:solidFill>
              <a:srgbClr val="C0C1D7"/>
            </a:solidFill>
            <a:prstDash val="solid"/>
          </a:ln>
        </p:spPr>
      </p:sp>
      <p:pic>
        <p:nvPicPr>
          <p:cNvPr id="5" name="Image 1" descr="preencoded.png"/>
          <p:cNvPicPr>
            <a:picLocks noChangeAspect="1"/>
          </p:cNvPicPr>
          <p:nvPr/>
        </p:nvPicPr>
        <p:blipFill>
          <a:blip r:embed="rId4"/>
          <a:stretch>
            <a:fillRect/>
          </a:stretch>
        </p:blipFill>
        <p:spPr>
          <a:xfrm>
            <a:off x="6365260" y="3654147"/>
            <a:ext cx="340162" cy="425291"/>
          </a:xfrm>
          <a:prstGeom prst="rect">
            <a:avLst/>
          </a:prstGeom>
        </p:spPr>
      </p:pic>
      <p:sp>
        <p:nvSpPr>
          <p:cNvPr id="6" name="Text 2"/>
          <p:cNvSpPr/>
          <p:nvPr/>
        </p:nvSpPr>
        <p:spPr>
          <a:xfrm>
            <a:off x="7017306" y="3611642"/>
            <a:ext cx="2927747" cy="1417320"/>
          </a:xfrm>
          <a:prstGeom prst="rect">
            <a:avLst/>
          </a:prstGeom>
          <a:noFill/>
          <a:ln/>
        </p:spPr>
        <p:txBody>
          <a:bodyPr wrap="square" lIns="0" tIns="0" rIns="0" bIns="0" rtlCol="0" anchor="t"/>
          <a:lstStyle/>
          <a:p>
            <a:pPr marL="0" indent="0" algn="l">
              <a:lnSpc>
                <a:spcPts val="2750"/>
              </a:lnSpc>
              <a:buNone/>
            </a:pPr>
            <a:r>
              <a:rPr lang="en-US" sz="2200" kern="0" spc="-67" dirty="0">
                <a:solidFill>
                  <a:srgbClr val="272525"/>
                </a:solidFill>
                <a:latin typeface="Inter Bold" pitchFamily="34" charset="0"/>
                <a:ea typeface="Inter Bold" pitchFamily="34" charset="-122"/>
                <a:cs typeface="Inter Bold" pitchFamily="34" charset="-120"/>
              </a:rPr>
              <a:t>Manual budgeting is tedious – People struggle to track expenses.</a:t>
            </a:r>
            <a:endParaRPr lang="en-US" sz="2200" dirty="0"/>
          </a:p>
        </p:txBody>
      </p:sp>
      <p:sp>
        <p:nvSpPr>
          <p:cNvPr id="7" name="Shape 3"/>
          <p:cNvSpPr/>
          <p:nvPr/>
        </p:nvSpPr>
        <p:spPr>
          <a:xfrm>
            <a:off x="10171867" y="3611642"/>
            <a:ext cx="510302" cy="510302"/>
          </a:xfrm>
          <a:prstGeom prst="roundRect">
            <a:avLst>
              <a:gd name="adj" fmla="val 18669"/>
            </a:avLst>
          </a:prstGeom>
          <a:solidFill>
            <a:srgbClr val="DADBF1"/>
          </a:solidFill>
          <a:ln w="7620">
            <a:solidFill>
              <a:srgbClr val="C0C1D7"/>
            </a:solidFill>
            <a:prstDash val="solid"/>
          </a:ln>
        </p:spPr>
      </p:sp>
      <p:pic>
        <p:nvPicPr>
          <p:cNvPr id="8" name="Image 2" descr="preencoded.png"/>
          <p:cNvPicPr>
            <a:picLocks noChangeAspect="1"/>
          </p:cNvPicPr>
          <p:nvPr/>
        </p:nvPicPr>
        <p:blipFill>
          <a:blip r:embed="rId5"/>
          <a:stretch>
            <a:fillRect/>
          </a:stretch>
        </p:blipFill>
        <p:spPr>
          <a:xfrm>
            <a:off x="10256937" y="3654147"/>
            <a:ext cx="340162" cy="425291"/>
          </a:xfrm>
          <a:prstGeom prst="rect">
            <a:avLst/>
          </a:prstGeom>
        </p:spPr>
      </p:pic>
      <p:sp>
        <p:nvSpPr>
          <p:cNvPr id="9" name="Text 4"/>
          <p:cNvSpPr/>
          <p:nvPr/>
        </p:nvSpPr>
        <p:spPr>
          <a:xfrm>
            <a:off x="10908983" y="3611642"/>
            <a:ext cx="2927747" cy="1771650"/>
          </a:xfrm>
          <a:prstGeom prst="rect">
            <a:avLst/>
          </a:prstGeom>
          <a:noFill/>
          <a:ln/>
        </p:spPr>
        <p:txBody>
          <a:bodyPr wrap="square" lIns="0" tIns="0" rIns="0" bIns="0" rtlCol="0" anchor="t"/>
          <a:lstStyle/>
          <a:p>
            <a:pPr marL="0" indent="0" algn="l">
              <a:lnSpc>
                <a:spcPts val="2750"/>
              </a:lnSpc>
              <a:buNone/>
            </a:pPr>
            <a:r>
              <a:rPr lang="en-US" sz="2200" kern="0" spc="-67" dirty="0">
                <a:solidFill>
                  <a:srgbClr val="272525"/>
                </a:solidFill>
                <a:latin typeface="Inter Bold" pitchFamily="34" charset="0"/>
                <a:ea typeface="Inter Bold" pitchFamily="34" charset="-122"/>
                <a:cs typeface="Inter Bold" pitchFamily="34" charset="-120"/>
              </a:rPr>
              <a:t>Lack of smart financial insights – No personalized advice on saving or spending.</a:t>
            </a:r>
            <a:endParaRPr lang="en-US" sz="2200" dirty="0"/>
          </a:p>
        </p:txBody>
      </p:sp>
      <p:sp>
        <p:nvSpPr>
          <p:cNvPr id="10" name="Shape 5"/>
          <p:cNvSpPr/>
          <p:nvPr/>
        </p:nvSpPr>
        <p:spPr>
          <a:xfrm>
            <a:off x="6280190" y="5865257"/>
            <a:ext cx="510302" cy="510302"/>
          </a:xfrm>
          <a:prstGeom prst="roundRect">
            <a:avLst>
              <a:gd name="adj" fmla="val 18669"/>
            </a:avLst>
          </a:prstGeom>
          <a:solidFill>
            <a:srgbClr val="DADBF1"/>
          </a:solidFill>
          <a:ln w="7620">
            <a:solidFill>
              <a:srgbClr val="C0C1D7"/>
            </a:solidFill>
            <a:prstDash val="solid"/>
          </a:ln>
        </p:spPr>
      </p:sp>
      <p:pic>
        <p:nvPicPr>
          <p:cNvPr id="11" name="Image 3" descr="preencoded.png"/>
          <p:cNvPicPr>
            <a:picLocks noChangeAspect="1"/>
          </p:cNvPicPr>
          <p:nvPr/>
        </p:nvPicPr>
        <p:blipFill>
          <a:blip r:embed="rId6"/>
          <a:stretch>
            <a:fillRect/>
          </a:stretch>
        </p:blipFill>
        <p:spPr>
          <a:xfrm>
            <a:off x="6365260" y="5907762"/>
            <a:ext cx="340162" cy="425291"/>
          </a:xfrm>
          <a:prstGeom prst="rect">
            <a:avLst/>
          </a:prstGeom>
        </p:spPr>
      </p:pic>
      <p:sp>
        <p:nvSpPr>
          <p:cNvPr id="12" name="Text 6"/>
          <p:cNvSpPr/>
          <p:nvPr/>
        </p:nvSpPr>
        <p:spPr>
          <a:xfrm>
            <a:off x="7017306" y="5865257"/>
            <a:ext cx="6819305" cy="708660"/>
          </a:xfrm>
          <a:prstGeom prst="rect">
            <a:avLst/>
          </a:prstGeom>
          <a:noFill/>
          <a:ln/>
        </p:spPr>
        <p:txBody>
          <a:bodyPr wrap="square" lIns="0" tIns="0" rIns="0" bIns="0" rtlCol="0" anchor="t"/>
          <a:lstStyle/>
          <a:p>
            <a:pPr marL="0" indent="0" algn="l">
              <a:lnSpc>
                <a:spcPts val="2750"/>
              </a:lnSpc>
              <a:buNone/>
            </a:pPr>
            <a:r>
              <a:rPr lang="en-US" sz="2200" kern="0" spc="-67" dirty="0">
                <a:solidFill>
                  <a:srgbClr val="272525"/>
                </a:solidFill>
                <a:latin typeface="Inter Bold" pitchFamily="34" charset="0"/>
                <a:ea typeface="Inter Bold" pitchFamily="34" charset="-122"/>
                <a:cs typeface="Inter Bold" pitchFamily="34" charset="-120"/>
              </a:rPr>
              <a:t>Fraud detection is limited – Unusual transactions often go unnoticed.</a:t>
            </a:r>
            <a:endParaRPr lang="en-US" sz="2200" dirty="0"/>
          </a:p>
        </p:txBody>
      </p:sp>
      <p:sp>
        <p:nvSpPr>
          <p:cNvPr id="13" name="Rounded Rectangle 12"/>
          <p:cNvSpPr/>
          <p:nvPr/>
        </p:nvSpPr>
        <p:spPr>
          <a:xfrm>
            <a:off x="12864662" y="7851228"/>
            <a:ext cx="1686910" cy="2680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6398" y="555427"/>
            <a:ext cx="9669899" cy="630674"/>
          </a:xfrm>
          <a:prstGeom prst="rect">
            <a:avLst/>
          </a:prstGeom>
          <a:noFill/>
          <a:ln/>
        </p:spPr>
        <p:txBody>
          <a:bodyPr wrap="none" lIns="0" tIns="0" rIns="0" bIns="0" rtlCol="0" anchor="t"/>
          <a:lstStyle/>
          <a:p>
            <a:pPr marL="0" indent="0" algn="l">
              <a:lnSpc>
                <a:spcPts val="4950"/>
              </a:lnSpc>
              <a:buNone/>
            </a:pPr>
            <a:r>
              <a:rPr lang="en-US" sz="3950" b="1" kern="0" spc="-119" dirty="0">
                <a:solidFill>
                  <a:srgbClr val="000000"/>
                </a:solidFill>
                <a:latin typeface="Inter Bold" pitchFamily="34" charset="0"/>
                <a:ea typeface="Inter Bold" pitchFamily="34" charset="-122"/>
                <a:cs typeface="Inter Bold" pitchFamily="34" charset="-120"/>
              </a:rPr>
              <a:t>Tech Requirements: Hardware &amp; Software</a:t>
            </a:r>
            <a:endParaRPr lang="en-US" sz="3950" dirty="0"/>
          </a:p>
        </p:txBody>
      </p:sp>
      <p:pic>
        <p:nvPicPr>
          <p:cNvPr id="3" name="Image 0" descr="preencoded.png"/>
          <p:cNvPicPr>
            <a:picLocks noChangeAspect="1"/>
          </p:cNvPicPr>
          <p:nvPr/>
        </p:nvPicPr>
        <p:blipFill>
          <a:blip r:embed="rId3"/>
          <a:stretch>
            <a:fillRect/>
          </a:stretch>
        </p:blipFill>
        <p:spPr>
          <a:xfrm>
            <a:off x="706398" y="1524000"/>
            <a:ext cx="504587" cy="504587"/>
          </a:xfrm>
          <a:prstGeom prst="rect">
            <a:avLst/>
          </a:prstGeom>
        </p:spPr>
      </p:pic>
      <p:sp>
        <p:nvSpPr>
          <p:cNvPr id="4" name="Text 1"/>
          <p:cNvSpPr/>
          <p:nvPr/>
        </p:nvSpPr>
        <p:spPr>
          <a:xfrm>
            <a:off x="1412796" y="1488758"/>
            <a:ext cx="2522934" cy="315278"/>
          </a:xfrm>
          <a:prstGeom prst="rect">
            <a:avLst/>
          </a:prstGeom>
          <a:noFill/>
          <a:ln/>
        </p:spPr>
        <p:txBody>
          <a:bodyPr wrap="none" lIns="0" tIns="0" rIns="0" bIns="0" rtlCol="0" anchor="t"/>
          <a:lstStyle/>
          <a:p>
            <a:pPr marL="0" indent="0" algn="l">
              <a:lnSpc>
                <a:spcPts val="2450"/>
              </a:lnSpc>
              <a:buNone/>
            </a:pPr>
            <a:r>
              <a:rPr lang="en-US" sz="2600" b="1" kern="0" spc="-60" dirty="0">
                <a:solidFill>
                  <a:srgbClr val="272525"/>
                </a:solidFill>
                <a:latin typeface="Inter Bold" pitchFamily="34" charset="0"/>
                <a:ea typeface="Inter Bold" pitchFamily="34" charset="-122"/>
                <a:cs typeface="Inter Bold" pitchFamily="34" charset="-120"/>
              </a:rPr>
              <a:t>Hardware</a:t>
            </a:r>
            <a:endParaRPr lang="en-US" sz="2600" dirty="0"/>
          </a:p>
        </p:txBody>
      </p:sp>
      <p:sp>
        <p:nvSpPr>
          <p:cNvPr id="5" name="Text 2"/>
          <p:cNvSpPr/>
          <p:nvPr/>
        </p:nvSpPr>
        <p:spPr>
          <a:xfrm>
            <a:off x="1412796" y="1925122"/>
            <a:ext cx="12511207" cy="322898"/>
          </a:xfrm>
          <a:prstGeom prst="rect">
            <a:avLst/>
          </a:prstGeom>
          <a:noFill/>
          <a:ln/>
        </p:spPr>
        <p:txBody>
          <a:bodyPr wrap="none" lIns="0" tIns="0" rIns="0" bIns="0" rtlCol="0" anchor="t"/>
          <a:lstStyle/>
          <a:p>
            <a:pPr marL="0" indent="0" algn="l">
              <a:lnSpc>
                <a:spcPts val="2500"/>
              </a:lnSpc>
              <a:buNone/>
            </a:pPr>
            <a:r>
              <a:rPr lang="en-US" sz="2100" kern="0" spc="-32" dirty="0">
                <a:solidFill>
                  <a:srgbClr val="272525"/>
                </a:solidFill>
                <a:latin typeface="Inter" pitchFamily="34" charset="0"/>
                <a:ea typeface="Inter" pitchFamily="34" charset="-122"/>
                <a:cs typeface="Inter" pitchFamily="34" charset="-120"/>
              </a:rPr>
              <a:t>High-performance computing for deep learning.</a:t>
            </a:r>
            <a:endParaRPr lang="en-US" sz="2100" dirty="0"/>
          </a:p>
        </p:txBody>
      </p:sp>
      <p:pic>
        <p:nvPicPr>
          <p:cNvPr id="6" name="Image 1" descr="preencoded.png"/>
          <p:cNvPicPr>
            <a:picLocks noChangeAspect="1"/>
          </p:cNvPicPr>
          <p:nvPr/>
        </p:nvPicPr>
        <p:blipFill>
          <a:blip r:embed="rId4"/>
          <a:stretch>
            <a:fillRect/>
          </a:stretch>
        </p:blipFill>
        <p:spPr>
          <a:xfrm>
            <a:off x="706398" y="2888694"/>
            <a:ext cx="504587" cy="504587"/>
          </a:xfrm>
          <a:prstGeom prst="rect">
            <a:avLst/>
          </a:prstGeom>
        </p:spPr>
      </p:pic>
      <p:sp>
        <p:nvSpPr>
          <p:cNvPr id="7" name="Text 3"/>
          <p:cNvSpPr/>
          <p:nvPr/>
        </p:nvSpPr>
        <p:spPr>
          <a:xfrm>
            <a:off x="1412796" y="2853452"/>
            <a:ext cx="2522934" cy="315278"/>
          </a:xfrm>
          <a:prstGeom prst="rect">
            <a:avLst/>
          </a:prstGeom>
          <a:noFill/>
          <a:ln/>
        </p:spPr>
        <p:txBody>
          <a:bodyPr wrap="none" lIns="0" tIns="0" rIns="0" bIns="0" rtlCol="0" anchor="t"/>
          <a:lstStyle/>
          <a:p>
            <a:pPr marL="0" indent="0" algn="l">
              <a:lnSpc>
                <a:spcPts val="2450"/>
              </a:lnSpc>
              <a:buNone/>
            </a:pPr>
            <a:r>
              <a:rPr lang="en-US" sz="2600" b="1" kern="0" spc="-60" dirty="0">
                <a:solidFill>
                  <a:srgbClr val="272525"/>
                </a:solidFill>
                <a:latin typeface="Inter Bold" pitchFamily="34" charset="0"/>
                <a:ea typeface="Inter Bold" pitchFamily="34" charset="-122"/>
                <a:cs typeface="Inter Bold" pitchFamily="34" charset="-120"/>
              </a:rPr>
              <a:t>Cloud</a:t>
            </a:r>
            <a:endParaRPr lang="en-US" sz="2600" dirty="0"/>
          </a:p>
        </p:txBody>
      </p:sp>
      <p:sp>
        <p:nvSpPr>
          <p:cNvPr id="8" name="Text 4"/>
          <p:cNvSpPr/>
          <p:nvPr/>
        </p:nvSpPr>
        <p:spPr>
          <a:xfrm>
            <a:off x="1412796" y="3289816"/>
            <a:ext cx="12511207" cy="322898"/>
          </a:xfrm>
          <a:prstGeom prst="rect">
            <a:avLst/>
          </a:prstGeom>
          <a:noFill/>
          <a:ln/>
        </p:spPr>
        <p:txBody>
          <a:bodyPr wrap="none" lIns="0" tIns="0" rIns="0" bIns="0" rtlCol="0" anchor="t"/>
          <a:lstStyle/>
          <a:p>
            <a:pPr marL="0" indent="0" algn="l">
              <a:lnSpc>
                <a:spcPts val="2500"/>
              </a:lnSpc>
              <a:buNone/>
            </a:pPr>
            <a:r>
              <a:rPr lang="en-US" sz="2100" kern="0" spc="-32" dirty="0">
                <a:solidFill>
                  <a:srgbClr val="272525"/>
                </a:solidFill>
                <a:latin typeface="Inter" pitchFamily="34" charset="0"/>
                <a:ea typeface="Inter" pitchFamily="34" charset="-122"/>
                <a:cs typeface="Inter" pitchFamily="34" charset="-120"/>
              </a:rPr>
              <a:t>Cloud storage for financial data.</a:t>
            </a:r>
            <a:endParaRPr lang="en-US" sz="2100" dirty="0"/>
          </a:p>
        </p:txBody>
      </p:sp>
      <p:pic>
        <p:nvPicPr>
          <p:cNvPr id="9" name="Image 2" descr="preencoded.png"/>
          <p:cNvPicPr>
            <a:picLocks noChangeAspect="1"/>
          </p:cNvPicPr>
          <p:nvPr/>
        </p:nvPicPr>
        <p:blipFill>
          <a:blip r:embed="rId5"/>
          <a:stretch>
            <a:fillRect/>
          </a:stretch>
        </p:blipFill>
        <p:spPr>
          <a:xfrm>
            <a:off x="706398" y="4253389"/>
            <a:ext cx="504587" cy="504587"/>
          </a:xfrm>
          <a:prstGeom prst="rect">
            <a:avLst/>
          </a:prstGeom>
        </p:spPr>
      </p:pic>
      <p:sp>
        <p:nvSpPr>
          <p:cNvPr id="10" name="Text 5"/>
          <p:cNvSpPr/>
          <p:nvPr/>
        </p:nvSpPr>
        <p:spPr>
          <a:xfrm>
            <a:off x="1412796" y="4218146"/>
            <a:ext cx="2522934" cy="315278"/>
          </a:xfrm>
          <a:prstGeom prst="rect">
            <a:avLst/>
          </a:prstGeom>
          <a:noFill/>
          <a:ln/>
        </p:spPr>
        <p:txBody>
          <a:bodyPr wrap="none" lIns="0" tIns="0" rIns="0" bIns="0" rtlCol="0" anchor="t"/>
          <a:lstStyle/>
          <a:p>
            <a:pPr marL="0" indent="0" algn="l">
              <a:lnSpc>
                <a:spcPts val="2450"/>
              </a:lnSpc>
              <a:buNone/>
            </a:pPr>
            <a:r>
              <a:rPr lang="en-US" sz="2600" b="1" kern="0" spc="-60" dirty="0">
                <a:solidFill>
                  <a:srgbClr val="272525"/>
                </a:solidFill>
                <a:latin typeface="Inter Bold" pitchFamily="34" charset="0"/>
                <a:ea typeface="Inter Bold" pitchFamily="34" charset="-122"/>
                <a:cs typeface="Inter Bold" pitchFamily="34" charset="-120"/>
              </a:rPr>
              <a:t>Databases</a:t>
            </a:r>
            <a:endParaRPr lang="en-US" sz="2600" dirty="0"/>
          </a:p>
        </p:txBody>
      </p:sp>
      <p:sp>
        <p:nvSpPr>
          <p:cNvPr id="11" name="Text 6"/>
          <p:cNvSpPr/>
          <p:nvPr/>
        </p:nvSpPr>
        <p:spPr>
          <a:xfrm>
            <a:off x="1412796" y="4654510"/>
            <a:ext cx="12511207" cy="322898"/>
          </a:xfrm>
          <a:prstGeom prst="rect">
            <a:avLst/>
          </a:prstGeom>
          <a:noFill/>
          <a:ln/>
        </p:spPr>
        <p:txBody>
          <a:bodyPr wrap="none" lIns="0" tIns="0" rIns="0" bIns="0" rtlCol="0" anchor="t"/>
          <a:lstStyle/>
          <a:p>
            <a:pPr marL="0" indent="0" algn="l">
              <a:lnSpc>
                <a:spcPts val="2500"/>
              </a:lnSpc>
              <a:buNone/>
            </a:pPr>
            <a:r>
              <a:rPr lang="en-US" sz="2100" kern="0" spc="-32" dirty="0">
                <a:solidFill>
                  <a:srgbClr val="272525"/>
                </a:solidFill>
                <a:latin typeface="Inter" pitchFamily="34" charset="0"/>
                <a:ea typeface="Inter" pitchFamily="34" charset="-122"/>
                <a:cs typeface="Inter" pitchFamily="34" charset="-120"/>
              </a:rPr>
              <a:t>Secure databases for transaction logs.</a:t>
            </a:r>
            <a:endParaRPr lang="en-US" sz="2100" dirty="0"/>
          </a:p>
        </p:txBody>
      </p:sp>
      <p:sp>
        <p:nvSpPr>
          <p:cNvPr id="12" name="Shape 7"/>
          <p:cNvSpPr/>
          <p:nvPr/>
        </p:nvSpPr>
        <p:spPr>
          <a:xfrm>
            <a:off x="706398" y="5204460"/>
            <a:ext cx="13217604" cy="2469713"/>
          </a:xfrm>
          <a:prstGeom prst="roundRect">
            <a:avLst>
              <a:gd name="adj" fmla="val 3432"/>
            </a:avLst>
          </a:prstGeom>
          <a:solidFill>
            <a:srgbClr val="DADBF1"/>
          </a:solidFill>
          <a:ln w="7620">
            <a:solidFill>
              <a:srgbClr val="C0C1D7"/>
            </a:solidFill>
            <a:prstDash val="solid"/>
          </a:ln>
        </p:spPr>
      </p:sp>
      <p:sp>
        <p:nvSpPr>
          <p:cNvPr id="13" name="Text 8"/>
          <p:cNvSpPr/>
          <p:nvPr/>
        </p:nvSpPr>
        <p:spPr>
          <a:xfrm>
            <a:off x="915829" y="5413891"/>
            <a:ext cx="2522934" cy="315278"/>
          </a:xfrm>
          <a:prstGeom prst="rect">
            <a:avLst/>
          </a:prstGeom>
          <a:noFill/>
          <a:ln/>
        </p:spPr>
        <p:txBody>
          <a:bodyPr wrap="none" lIns="0" tIns="0" rIns="0" bIns="0" rtlCol="0" anchor="t"/>
          <a:lstStyle/>
          <a:p>
            <a:pPr marL="0" indent="0" algn="l">
              <a:lnSpc>
                <a:spcPts val="2450"/>
              </a:lnSpc>
              <a:buNone/>
            </a:pPr>
            <a:r>
              <a:rPr lang="en-US" sz="2600" b="1" kern="0" spc="-60" dirty="0">
                <a:solidFill>
                  <a:srgbClr val="272525"/>
                </a:solidFill>
                <a:latin typeface="Inter Bold" pitchFamily="34" charset="0"/>
                <a:ea typeface="Inter Bold" pitchFamily="34" charset="-122"/>
                <a:cs typeface="Inter Bold" pitchFamily="34" charset="-120"/>
              </a:rPr>
              <a:t>Software</a:t>
            </a:r>
            <a:endParaRPr lang="en-US" sz="2600" dirty="0"/>
          </a:p>
        </p:txBody>
      </p:sp>
      <p:sp>
        <p:nvSpPr>
          <p:cNvPr id="14" name="Text 9"/>
          <p:cNvSpPr/>
          <p:nvPr/>
        </p:nvSpPr>
        <p:spPr>
          <a:xfrm>
            <a:off x="915829" y="5850255"/>
            <a:ext cx="12798743" cy="1614488"/>
          </a:xfrm>
          <a:prstGeom prst="rect">
            <a:avLst/>
          </a:prstGeom>
          <a:noFill/>
          <a:ln/>
        </p:spPr>
        <p:txBody>
          <a:bodyPr wrap="square" lIns="0" tIns="0" rIns="0" bIns="0" rtlCol="0" anchor="t"/>
          <a:lstStyle/>
          <a:p>
            <a:pPr marL="0" indent="0" algn="l">
              <a:lnSpc>
                <a:spcPts val="2500"/>
              </a:lnSpc>
              <a:buNone/>
            </a:pPr>
            <a:r>
              <a:rPr lang="en-US" sz="2100" b="1" kern="0" spc="-32" dirty="0">
                <a:solidFill>
                  <a:srgbClr val="272525"/>
                </a:solidFill>
                <a:latin typeface="Inter" pitchFamily="34" charset="0"/>
                <a:ea typeface="Inter" pitchFamily="34" charset="-122"/>
                <a:cs typeface="Inter" pitchFamily="34" charset="-120"/>
              </a:rPr>
              <a:t>Programming:</a:t>
            </a:r>
            <a:r>
              <a:rPr lang="en-US" sz="2100" kern="0" spc="-32" dirty="0">
                <a:solidFill>
                  <a:srgbClr val="272525"/>
                </a:solidFill>
                <a:latin typeface="Inter" pitchFamily="34" charset="0"/>
                <a:ea typeface="Inter" pitchFamily="34" charset="-122"/>
                <a:cs typeface="Inter" pitchFamily="34" charset="-120"/>
              </a:rPr>
              <a:t> Python (Pandas, TensorFlow, Scikit-learn).
</a:t>
            </a:r>
            <a:r>
              <a:rPr lang="en-US" sz="2100" b="1" kern="0" spc="-32" dirty="0">
                <a:solidFill>
                  <a:srgbClr val="272525"/>
                </a:solidFill>
                <a:latin typeface="Inter" pitchFamily="34" charset="0"/>
                <a:ea typeface="Inter" pitchFamily="34" charset="-122"/>
                <a:cs typeface="Inter" pitchFamily="34" charset="-120"/>
              </a:rPr>
              <a:t>AI Models:</a:t>
            </a:r>
            <a:r>
              <a:rPr lang="en-US" sz="2100" kern="0" spc="-32" dirty="0">
                <a:solidFill>
                  <a:srgbClr val="272525"/>
                </a:solidFill>
                <a:latin typeface="Inter" pitchFamily="34" charset="0"/>
                <a:ea typeface="Inter" pitchFamily="34" charset="-122"/>
                <a:cs typeface="Inter" pitchFamily="34" charset="-120"/>
              </a:rPr>
              <a:t> LSTM, ARIMA, Anomaly Detection.
</a:t>
            </a:r>
            <a:r>
              <a:rPr lang="en-US" sz="2100" b="1" kern="0" spc="-32" dirty="0">
                <a:solidFill>
                  <a:srgbClr val="272525"/>
                </a:solidFill>
                <a:latin typeface="Inter" pitchFamily="34" charset="0"/>
                <a:ea typeface="Inter" pitchFamily="34" charset="-122"/>
                <a:cs typeface="Inter" pitchFamily="34" charset="-120"/>
              </a:rPr>
              <a:t>Database:</a:t>
            </a:r>
            <a:r>
              <a:rPr lang="en-US" sz="2100" kern="0" spc="-32" dirty="0">
                <a:solidFill>
                  <a:srgbClr val="272525"/>
                </a:solidFill>
                <a:latin typeface="Inter" pitchFamily="34" charset="0"/>
                <a:ea typeface="Inter" pitchFamily="34" charset="-122"/>
                <a:cs typeface="Inter" pitchFamily="34" charset="-120"/>
              </a:rPr>
              <a:t> MySQL, MongoDB.
</a:t>
            </a:r>
            <a:r>
              <a:rPr lang="en-US" sz="2100" b="1" kern="0" spc="-32" dirty="0">
                <a:solidFill>
                  <a:srgbClr val="272525"/>
                </a:solidFill>
                <a:latin typeface="Inter" pitchFamily="34" charset="0"/>
                <a:ea typeface="Inter" pitchFamily="34" charset="-122"/>
                <a:cs typeface="Inter" pitchFamily="34" charset="-120"/>
              </a:rPr>
              <a:t>Security:</a:t>
            </a:r>
            <a:r>
              <a:rPr lang="en-US" sz="2100" kern="0" spc="-32" dirty="0">
                <a:solidFill>
                  <a:srgbClr val="272525"/>
                </a:solidFill>
                <a:latin typeface="Inter" pitchFamily="34" charset="0"/>
                <a:ea typeface="Inter" pitchFamily="34" charset="-122"/>
                <a:cs typeface="Inter" pitchFamily="34" charset="-120"/>
              </a:rPr>
              <a:t> Blockchain.
</a:t>
            </a:r>
            <a:r>
              <a:rPr lang="en-US" sz="2100" b="1" kern="0" spc="-32" dirty="0">
                <a:solidFill>
                  <a:srgbClr val="272525"/>
                </a:solidFill>
                <a:latin typeface="Inter" pitchFamily="34" charset="0"/>
                <a:ea typeface="Inter" pitchFamily="34" charset="-122"/>
                <a:cs typeface="Inter" pitchFamily="34" charset="-120"/>
              </a:rPr>
              <a:t>APIs:</a:t>
            </a:r>
            <a:r>
              <a:rPr lang="en-US" sz="2100" kern="0" spc="-32" dirty="0">
                <a:solidFill>
                  <a:srgbClr val="272525"/>
                </a:solidFill>
                <a:latin typeface="Inter" pitchFamily="34" charset="0"/>
                <a:ea typeface="Inter" pitchFamily="34" charset="-122"/>
                <a:cs typeface="Inter" pitchFamily="34" charset="-120"/>
              </a:rPr>
              <a:t> Financial data integration.</a:t>
            </a:r>
            <a:endParaRPr lang="en-US" sz="2100" dirty="0"/>
          </a:p>
        </p:txBody>
      </p:sp>
      <p:sp>
        <p:nvSpPr>
          <p:cNvPr id="15" name="Rounded Rectangle 14"/>
          <p:cNvSpPr/>
          <p:nvPr/>
        </p:nvSpPr>
        <p:spPr>
          <a:xfrm>
            <a:off x="12990786" y="7882759"/>
            <a:ext cx="1639614" cy="141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2864662" y="7851228"/>
            <a:ext cx="1686910" cy="2680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7596" y="603052"/>
            <a:ext cx="8091368" cy="685324"/>
          </a:xfrm>
          <a:prstGeom prst="rect">
            <a:avLst/>
          </a:prstGeom>
          <a:noFill/>
          <a:ln/>
        </p:spPr>
        <p:txBody>
          <a:bodyPr wrap="none" lIns="0" tIns="0" rIns="0" bIns="0" rtlCol="0" anchor="t"/>
          <a:lstStyle/>
          <a:p>
            <a:pPr marL="0" indent="0" algn="l">
              <a:lnSpc>
                <a:spcPts val="5350"/>
              </a:lnSpc>
              <a:buNone/>
            </a:pPr>
            <a:r>
              <a:rPr lang="en-US" sz="4300" b="1" kern="0" spc="-130" dirty="0">
                <a:solidFill>
                  <a:srgbClr val="000000"/>
                </a:solidFill>
                <a:latin typeface="Inter Bold" pitchFamily="34" charset="0"/>
                <a:ea typeface="Inter Bold" pitchFamily="34" charset="-122"/>
                <a:cs typeface="Inter Bold" pitchFamily="34" charset="-120"/>
              </a:rPr>
              <a:t>Data &amp; Platforms: Building the AI</a:t>
            </a:r>
            <a:endParaRPr lang="en-US" sz="4300" dirty="0"/>
          </a:p>
        </p:txBody>
      </p:sp>
      <p:pic>
        <p:nvPicPr>
          <p:cNvPr id="3" name="Image 0" descr="preencoded.png"/>
          <p:cNvPicPr>
            <a:picLocks noChangeAspect="1"/>
          </p:cNvPicPr>
          <p:nvPr/>
        </p:nvPicPr>
        <p:blipFill>
          <a:blip r:embed="rId3"/>
          <a:stretch>
            <a:fillRect/>
          </a:stretch>
        </p:blipFill>
        <p:spPr>
          <a:xfrm>
            <a:off x="3386614" y="3845838"/>
            <a:ext cx="7857053" cy="7857053"/>
          </a:xfrm>
          <a:prstGeom prst="rect">
            <a:avLst/>
          </a:prstGeom>
        </p:spPr>
      </p:pic>
      <p:pic>
        <p:nvPicPr>
          <p:cNvPr id="4" name="Image 1" descr="preencoded.png"/>
          <p:cNvPicPr>
            <a:picLocks noChangeAspect="1"/>
          </p:cNvPicPr>
          <p:nvPr/>
        </p:nvPicPr>
        <p:blipFill>
          <a:blip r:embed="rId4"/>
          <a:stretch>
            <a:fillRect/>
          </a:stretch>
        </p:blipFill>
        <p:spPr>
          <a:xfrm>
            <a:off x="5046524" y="5459551"/>
            <a:ext cx="370046" cy="462558"/>
          </a:xfrm>
          <a:prstGeom prst="rect">
            <a:avLst/>
          </a:prstGeom>
        </p:spPr>
      </p:pic>
      <p:pic>
        <p:nvPicPr>
          <p:cNvPr id="5" name="Image 2" descr="preencoded.png"/>
          <p:cNvPicPr>
            <a:picLocks noChangeAspect="1"/>
          </p:cNvPicPr>
          <p:nvPr/>
        </p:nvPicPr>
        <p:blipFill>
          <a:blip r:embed="rId5"/>
          <a:stretch>
            <a:fillRect/>
          </a:stretch>
        </p:blipFill>
        <p:spPr>
          <a:xfrm>
            <a:off x="3386614" y="3845838"/>
            <a:ext cx="7857053" cy="7857053"/>
          </a:xfrm>
          <a:prstGeom prst="rect">
            <a:avLst/>
          </a:prstGeom>
        </p:spPr>
      </p:pic>
      <p:pic>
        <p:nvPicPr>
          <p:cNvPr id="6" name="Image 3" descr="preencoded.png"/>
          <p:cNvPicPr>
            <a:picLocks noChangeAspect="1"/>
          </p:cNvPicPr>
          <p:nvPr/>
        </p:nvPicPr>
        <p:blipFill>
          <a:blip r:embed="rId6"/>
          <a:stretch>
            <a:fillRect/>
          </a:stretch>
        </p:blipFill>
        <p:spPr>
          <a:xfrm>
            <a:off x="9213354" y="5459551"/>
            <a:ext cx="370046" cy="462558"/>
          </a:xfrm>
          <a:prstGeom prst="rect">
            <a:avLst/>
          </a:prstGeom>
        </p:spPr>
      </p:pic>
      <p:sp>
        <p:nvSpPr>
          <p:cNvPr id="7" name="Text 1"/>
          <p:cNvSpPr/>
          <p:nvPr/>
        </p:nvSpPr>
        <p:spPr>
          <a:xfrm>
            <a:off x="2588419" y="1796058"/>
            <a:ext cx="2741414" cy="342662"/>
          </a:xfrm>
          <a:prstGeom prst="rect">
            <a:avLst/>
          </a:prstGeom>
          <a:noFill/>
          <a:ln/>
        </p:spPr>
        <p:txBody>
          <a:bodyPr wrap="none" lIns="0" tIns="0" rIns="0" bIns="0" rtlCol="0" anchor="t"/>
          <a:lstStyle/>
          <a:p>
            <a:pPr marL="0" indent="0" algn="ctr">
              <a:lnSpc>
                <a:spcPts val="2650"/>
              </a:lnSpc>
              <a:buNone/>
            </a:pPr>
            <a:r>
              <a:rPr lang="en-US" sz="2600" b="1" kern="0" spc="-65" dirty="0">
                <a:solidFill>
                  <a:srgbClr val="000000"/>
                </a:solidFill>
                <a:latin typeface="Inter Bold" pitchFamily="34" charset="0"/>
                <a:ea typeface="Inter Bold" pitchFamily="34" charset="-122"/>
                <a:cs typeface="Inter Bold" pitchFamily="34" charset="-120"/>
              </a:rPr>
              <a:t>Datasets</a:t>
            </a:r>
            <a:endParaRPr lang="en-US" sz="2600" dirty="0"/>
          </a:p>
        </p:txBody>
      </p:sp>
      <p:sp>
        <p:nvSpPr>
          <p:cNvPr id="8" name="Text 2"/>
          <p:cNvSpPr/>
          <p:nvPr/>
        </p:nvSpPr>
        <p:spPr>
          <a:xfrm>
            <a:off x="767596" y="2270284"/>
            <a:ext cx="6383060" cy="358497"/>
          </a:xfrm>
          <a:prstGeom prst="rect">
            <a:avLst/>
          </a:prstGeom>
          <a:noFill/>
          <a:ln/>
        </p:spPr>
        <p:txBody>
          <a:bodyPr wrap="none" lIns="0" tIns="0" rIns="0" bIns="0" rtlCol="0" anchor="t"/>
          <a:lstStyle/>
          <a:p>
            <a:pPr marL="342900" indent="-342900" algn="l">
              <a:lnSpc>
                <a:spcPts val="2750"/>
              </a:lnSpc>
              <a:buSzPct val="100000"/>
              <a:buChar char="•"/>
            </a:pPr>
            <a:r>
              <a:rPr lang="en-US" sz="2100" kern="0" spc="-35" dirty="0">
                <a:solidFill>
                  <a:srgbClr val="272525"/>
                </a:solidFill>
                <a:latin typeface="Inter" pitchFamily="34" charset="0"/>
                <a:ea typeface="Inter" pitchFamily="34" charset="-122"/>
                <a:cs typeface="Inter" pitchFamily="34" charset="-120"/>
              </a:rPr>
              <a:t>Public financial datasets like </a:t>
            </a:r>
            <a:r>
              <a:rPr lang="en-US" sz="2100" kern="0" spc="-35" dirty="0">
                <a:solidFill>
                  <a:srgbClr val="272525"/>
                </a:solidFill>
                <a:highlight>
                  <a:srgbClr val="DADBF1"/>
                </a:highlight>
                <a:latin typeface="Consolas" pitchFamily="34" charset="0"/>
                <a:ea typeface="Consolas" pitchFamily="34" charset="-122"/>
                <a:cs typeface="Consolas" pitchFamily="34" charset="-120"/>
              </a:rPr>
              <a:t>Budget.csv</a:t>
            </a:r>
            <a:r>
              <a:rPr lang="en-US" sz="2100" kern="0" spc="-35" dirty="0">
                <a:solidFill>
                  <a:srgbClr val="272525"/>
                </a:solidFill>
                <a:latin typeface="Inter" pitchFamily="34" charset="0"/>
                <a:ea typeface="Inter" pitchFamily="34" charset="-122"/>
                <a:cs typeface="Inter" pitchFamily="34" charset="-120"/>
              </a:rPr>
              <a:t> </a:t>
            </a:r>
            <a:endParaRPr lang="en-US" sz="2100" kern="0" spc="-35" dirty="0" smtClean="0">
              <a:solidFill>
                <a:srgbClr val="272525"/>
              </a:solidFill>
              <a:latin typeface="Inter" pitchFamily="34" charset="0"/>
              <a:ea typeface="Inter" pitchFamily="34" charset="-122"/>
              <a:cs typeface="Inter" pitchFamily="34" charset="-120"/>
            </a:endParaRPr>
          </a:p>
          <a:p>
            <a:pPr marL="342900" indent="-342900" algn="l">
              <a:lnSpc>
                <a:spcPts val="2750"/>
              </a:lnSpc>
              <a:buSzPct val="100000"/>
            </a:pPr>
            <a:r>
              <a:rPr lang="en-US" sz="2100" kern="0" spc="-35" dirty="0" smtClean="0">
                <a:solidFill>
                  <a:srgbClr val="272525"/>
                </a:solidFill>
                <a:latin typeface="Inter" pitchFamily="34" charset="0"/>
                <a:ea typeface="Inter" pitchFamily="34" charset="-122"/>
                <a:cs typeface="Inter" pitchFamily="34" charset="-120"/>
              </a:rPr>
              <a:t>    (</a:t>
            </a:r>
            <a:r>
              <a:rPr lang="en-US" sz="2100" kern="0" spc="-35" dirty="0">
                <a:solidFill>
                  <a:srgbClr val="272525"/>
                </a:solidFill>
                <a:latin typeface="Inter" pitchFamily="34" charset="0"/>
                <a:ea typeface="Inter" pitchFamily="34" charset="-122"/>
                <a:cs typeface="Inter" pitchFamily="34" charset="-120"/>
              </a:rPr>
              <a:t>Kaggle datasets).</a:t>
            </a:r>
            <a:endParaRPr lang="en-US" sz="2100" dirty="0"/>
          </a:p>
        </p:txBody>
      </p:sp>
      <p:sp>
        <p:nvSpPr>
          <p:cNvPr id="9" name="Text 3"/>
          <p:cNvSpPr/>
          <p:nvPr/>
        </p:nvSpPr>
        <p:spPr>
          <a:xfrm>
            <a:off x="767596" y="3056333"/>
            <a:ext cx="6383060" cy="350877"/>
          </a:xfrm>
          <a:prstGeom prst="rect">
            <a:avLst/>
          </a:prstGeom>
          <a:noFill/>
          <a:ln/>
        </p:spPr>
        <p:txBody>
          <a:bodyPr wrap="square" lIns="0" tIns="0" rIns="0" bIns="0" rtlCol="0" anchor="t"/>
          <a:lstStyle/>
          <a:p>
            <a:pPr marL="342900" indent="-342900" algn="l">
              <a:lnSpc>
                <a:spcPts val="2750"/>
              </a:lnSpc>
              <a:buSzPct val="100000"/>
              <a:buChar char="•"/>
            </a:pPr>
            <a:r>
              <a:rPr lang="en-US" sz="2100" kern="0" spc="-35" dirty="0">
                <a:solidFill>
                  <a:srgbClr val="272525"/>
                </a:solidFill>
                <a:latin typeface="Inter" pitchFamily="34" charset="0"/>
                <a:ea typeface="Inter" pitchFamily="34" charset="-122"/>
                <a:cs typeface="Inter" pitchFamily="34" charset="-120"/>
              </a:rPr>
              <a:t>Synthetic banking transaction data (for fraud detection testing).</a:t>
            </a:r>
            <a:endParaRPr lang="en-US" sz="2100" dirty="0"/>
          </a:p>
        </p:txBody>
      </p:sp>
      <p:sp>
        <p:nvSpPr>
          <p:cNvPr id="10" name="Text 4"/>
          <p:cNvSpPr/>
          <p:nvPr/>
        </p:nvSpPr>
        <p:spPr>
          <a:xfrm>
            <a:off x="9300448" y="1727002"/>
            <a:ext cx="2741414" cy="342662"/>
          </a:xfrm>
          <a:prstGeom prst="rect">
            <a:avLst/>
          </a:prstGeom>
          <a:noFill/>
          <a:ln/>
        </p:spPr>
        <p:txBody>
          <a:bodyPr wrap="none" lIns="0" tIns="0" rIns="0" bIns="0" rtlCol="0" anchor="t"/>
          <a:lstStyle/>
          <a:p>
            <a:pPr marL="0" indent="0" algn="ctr">
              <a:lnSpc>
                <a:spcPts val="2650"/>
              </a:lnSpc>
              <a:buNone/>
            </a:pPr>
            <a:r>
              <a:rPr lang="en-US" sz="2600" b="1" kern="0" spc="-65" dirty="0">
                <a:solidFill>
                  <a:srgbClr val="000000"/>
                </a:solidFill>
                <a:latin typeface="Inter Bold" pitchFamily="34" charset="0"/>
                <a:ea typeface="Inter Bold" pitchFamily="34" charset="-122"/>
                <a:cs typeface="Inter Bold" pitchFamily="34" charset="-120"/>
              </a:rPr>
              <a:t>Platforms</a:t>
            </a:r>
            <a:endParaRPr lang="en-US" sz="2600" dirty="0"/>
          </a:p>
        </p:txBody>
      </p:sp>
      <p:sp>
        <p:nvSpPr>
          <p:cNvPr id="11" name="Text 5"/>
          <p:cNvSpPr/>
          <p:nvPr/>
        </p:nvSpPr>
        <p:spPr>
          <a:xfrm>
            <a:off x="7806928" y="2201228"/>
            <a:ext cx="5728573" cy="350877"/>
          </a:xfrm>
          <a:prstGeom prst="rect">
            <a:avLst/>
          </a:prstGeom>
          <a:noFill/>
          <a:ln/>
        </p:spPr>
        <p:txBody>
          <a:bodyPr wrap="none" lIns="0" tIns="0" rIns="0" bIns="0" rtlCol="0" anchor="t"/>
          <a:lstStyle/>
          <a:p>
            <a:pPr marL="342900" indent="-342900" algn="l">
              <a:lnSpc>
                <a:spcPts val="2750"/>
              </a:lnSpc>
              <a:buSzPct val="100000"/>
              <a:buChar char="•"/>
            </a:pPr>
            <a:r>
              <a:rPr lang="en-US" sz="2100" b="1" kern="0" spc="-35" dirty="0">
                <a:solidFill>
                  <a:srgbClr val="272525"/>
                </a:solidFill>
                <a:latin typeface="Inter" pitchFamily="34" charset="0"/>
                <a:ea typeface="Inter" pitchFamily="34" charset="-122"/>
                <a:cs typeface="Inter" pitchFamily="34" charset="-120"/>
              </a:rPr>
              <a:t>Google Colab, Jupyter Notebook</a:t>
            </a:r>
            <a:r>
              <a:rPr lang="en-US" sz="2100" kern="0" spc="-35" dirty="0">
                <a:solidFill>
                  <a:srgbClr val="272525"/>
                </a:solidFill>
                <a:latin typeface="Inter" pitchFamily="34" charset="0"/>
                <a:ea typeface="Inter" pitchFamily="34" charset="-122"/>
                <a:cs typeface="Inter" pitchFamily="34" charset="-120"/>
              </a:rPr>
              <a:t> – for model training.</a:t>
            </a:r>
            <a:endParaRPr lang="en-US" sz="2100" dirty="0"/>
          </a:p>
        </p:txBody>
      </p:sp>
      <p:sp>
        <p:nvSpPr>
          <p:cNvPr id="12" name="Text 6"/>
          <p:cNvSpPr/>
          <p:nvPr/>
        </p:nvSpPr>
        <p:spPr>
          <a:xfrm>
            <a:off x="7806928" y="2837793"/>
            <a:ext cx="5728573" cy="218540"/>
          </a:xfrm>
          <a:prstGeom prst="rect">
            <a:avLst/>
          </a:prstGeom>
          <a:noFill/>
          <a:ln/>
        </p:spPr>
        <p:txBody>
          <a:bodyPr wrap="none" lIns="0" tIns="0" rIns="0" bIns="0" rtlCol="0" anchor="t"/>
          <a:lstStyle/>
          <a:p>
            <a:pPr marL="342900" indent="-342900" algn="l">
              <a:lnSpc>
                <a:spcPts val="2750"/>
              </a:lnSpc>
              <a:buSzPct val="100000"/>
              <a:buChar char="•"/>
            </a:pPr>
            <a:r>
              <a:rPr lang="en-US" sz="2100" b="1" kern="0" spc="-35" dirty="0">
                <a:solidFill>
                  <a:srgbClr val="272525"/>
                </a:solidFill>
                <a:latin typeface="Inter" pitchFamily="34" charset="0"/>
                <a:ea typeface="Inter" pitchFamily="34" charset="-122"/>
                <a:cs typeface="Inter" pitchFamily="34" charset="-120"/>
              </a:rPr>
              <a:t>AWS, Google Cloud</a:t>
            </a:r>
            <a:r>
              <a:rPr lang="en-US" sz="2100" kern="0" spc="-35" dirty="0">
                <a:solidFill>
                  <a:srgbClr val="272525"/>
                </a:solidFill>
                <a:latin typeface="Inter" pitchFamily="34" charset="0"/>
                <a:ea typeface="Inter" pitchFamily="34" charset="-122"/>
                <a:cs typeface="Inter" pitchFamily="34" charset="-120"/>
              </a:rPr>
              <a:t> – for cloud AI processing.</a:t>
            </a:r>
            <a:endParaRPr lang="en-US" sz="2100" dirty="0"/>
          </a:p>
        </p:txBody>
      </p:sp>
      <p:sp>
        <p:nvSpPr>
          <p:cNvPr id="13" name="Text 7"/>
          <p:cNvSpPr/>
          <p:nvPr/>
        </p:nvSpPr>
        <p:spPr>
          <a:xfrm>
            <a:off x="7806928" y="3407210"/>
            <a:ext cx="5728573" cy="438628"/>
          </a:xfrm>
          <a:prstGeom prst="rect">
            <a:avLst/>
          </a:prstGeom>
          <a:noFill/>
          <a:ln/>
        </p:spPr>
        <p:txBody>
          <a:bodyPr wrap="none" lIns="0" tIns="0" rIns="0" bIns="0" rtlCol="0" anchor="t"/>
          <a:lstStyle/>
          <a:p>
            <a:pPr marL="342900" indent="-342900" algn="l">
              <a:lnSpc>
                <a:spcPts val="2750"/>
              </a:lnSpc>
              <a:buSzPct val="100000"/>
              <a:buChar char="•"/>
            </a:pPr>
            <a:r>
              <a:rPr lang="en-US" sz="2100" b="1" kern="0" spc="-35" dirty="0">
                <a:solidFill>
                  <a:srgbClr val="272525"/>
                </a:solidFill>
                <a:latin typeface="Inter" pitchFamily="34" charset="0"/>
                <a:ea typeface="Inter" pitchFamily="34" charset="-122"/>
                <a:cs typeface="Inter" pitchFamily="34" charset="-120"/>
              </a:rPr>
              <a:t>GitHub</a:t>
            </a:r>
            <a:r>
              <a:rPr lang="en-US" sz="2100" kern="0" spc="-35" dirty="0">
                <a:solidFill>
                  <a:srgbClr val="272525"/>
                </a:solidFill>
                <a:latin typeface="Inter" pitchFamily="34" charset="0"/>
                <a:ea typeface="Inter" pitchFamily="34" charset="-122"/>
                <a:cs typeface="Inter" pitchFamily="34" charset="-120"/>
              </a:rPr>
              <a:t> – for version control and collaboration.</a:t>
            </a:r>
            <a:endParaRPr lang="en-US" sz="2100" dirty="0"/>
          </a:p>
        </p:txBody>
      </p:sp>
      <p:sp>
        <p:nvSpPr>
          <p:cNvPr id="14" name="Rounded Rectangle 13"/>
          <p:cNvSpPr/>
          <p:nvPr/>
        </p:nvSpPr>
        <p:spPr>
          <a:xfrm>
            <a:off x="12864662" y="7851228"/>
            <a:ext cx="1686910" cy="2680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6882" y="602694"/>
            <a:ext cx="10015299" cy="684728"/>
          </a:xfrm>
          <a:prstGeom prst="rect">
            <a:avLst/>
          </a:prstGeom>
          <a:noFill/>
          <a:ln/>
        </p:spPr>
        <p:txBody>
          <a:bodyPr wrap="none" lIns="0" tIns="0" rIns="0" bIns="0" rtlCol="0" anchor="t"/>
          <a:lstStyle/>
          <a:p>
            <a:pPr marL="0" indent="0" algn="l">
              <a:lnSpc>
                <a:spcPts val="5350"/>
              </a:lnSpc>
              <a:buNone/>
            </a:pPr>
            <a:r>
              <a:rPr lang="en-US" sz="4300" b="1" kern="0" spc="-129" dirty="0">
                <a:solidFill>
                  <a:srgbClr val="000000"/>
                </a:solidFill>
                <a:latin typeface="Inter Bold" pitchFamily="34" charset="0"/>
                <a:ea typeface="Inter Bold" pitchFamily="34" charset="-122"/>
                <a:cs typeface="Inter Bold" pitchFamily="34" charset="-120"/>
              </a:rPr>
              <a:t>Methodology: How MyFinanceAI Works</a:t>
            </a:r>
            <a:endParaRPr lang="en-US" sz="4300" dirty="0"/>
          </a:p>
        </p:txBody>
      </p:sp>
      <p:sp>
        <p:nvSpPr>
          <p:cNvPr id="3" name="Shape 1"/>
          <p:cNvSpPr/>
          <p:nvPr/>
        </p:nvSpPr>
        <p:spPr>
          <a:xfrm>
            <a:off x="766882" y="1725573"/>
            <a:ext cx="2182654" cy="1262420"/>
          </a:xfrm>
          <a:prstGeom prst="roundRect">
            <a:avLst>
              <a:gd name="adj" fmla="val 7290"/>
            </a:avLst>
          </a:prstGeom>
          <a:solidFill>
            <a:srgbClr val="DADBF1"/>
          </a:solidFill>
          <a:ln w="7620">
            <a:solidFill>
              <a:srgbClr val="C0C1D7"/>
            </a:solidFill>
            <a:prstDash val="solid"/>
          </a:ln>
        </p:spPr>
      </p:sp>
      <p:sp>
        <p:nvSpPr>
          <p:cNvPr id="4" name="Text 2"/>
          <p:cNvSpPr/>
          <p:nvPr/>
        </p:nvSpPr>
        <p:spPr>
          <a:xfrm>
            <a:off x="1704142" y="2164199"/>
            <a:ext cx="308134" cy="385167"/>
          </a:xfrm>
          <a:prstGeom prst="rect">
            <a:avLst/>
          </a:prstGeom>
          <a:noFill/>
          <a:ln/>
        </p:spPr>
        <p:txBody>
          <a:bodyPr wrap="none" lIns="0" tIns="0" rIns="0" bIns="0" rtlCol="0" anchor="t"/>
          <a:lstStyle/>
          <a:p>
            <a:pPr marL="0" indent="0" algn="ctr">
              <a:lnSpc>
                <a:spcPts val="3850"/>
              </a:lnSpc>
              <a:buNone/>
            </a:pPr>
            <a:r>
              <a:rPr lang="en-US" sz="2400" b="1" kern="0" spc="-65" dirty="0">
                <a:solidFill>
                  <a:srgbClr val="272525"/>
                </a:solidFill>
                <a:latin typeface="Inter Bold" pitchFamily="34" charset="0"/>
                <a:ea typeface="Inter Bold" pitchFamily="34" charset="-122"/>
                <a:cs typeface="Inter Bold" pitchFamily="34" charset="-120"/>
              </a:rPr>
              <a:t>1</a:t>
            </a:r>
            <a:endParaRPr lang="en-US" sz="2400" dirty="0"/>
          </a:p>
        </p:txBody>
      </p:sp>
      <p:sp>
        <p:nvSpPr>
          <p:cNvPr id="5" name="Text 3"/>
          <p:cNvSpPr/>
          <p:nvPr/>
        </p:nvSpPr>
        <p:spPr>
          <a:xfrm>
            <a:off x="3168610" y="1944648"/>
            <a:ext cx="2738914" cy="342305"/>
          </a:xfrm>
          <a:prstGeom prst="rect">
            <a:avLst/>
          </a:prstGeom>
          <a:noFill/>
          <a:ln/>
        </p:spPr>
        <p:txBody>
          <a:bodyPr wrap="none" lIns="0" tIns="0" rIns="0" bIns="0" rtlCol="0" anchor="t"/>
          <a:lstStyle/>
          <a:p>
            <a:pPr marL="0" indent="0" algn="l">
              <a:lnSpc>
                <a:spcPts val="2650"/>
              </a:lnSpc>
              <a:buNone/>
            </a:pPr>
            <a:r>
              <a:rPr lang="en-US" sz="2600" b="1" kern="0" spc="-65" dirty="0">
                <a:solidFill>
                  <a:srgbClr val="272525"/>
                </a:solidFill>
                <a:latin typeface="Inter Bold" pitchFamily="34" charset="0"/>
                <a:ea typeface="Inter Bold" pitchFamily="34" charset="-122"/>
                <a:cs typeface="Inter Bold" pitchFamily="34" charset="-120"/>
              </a:rPr>
              <a:t>Data Collection</a:t>
            </a:r>
            <a:endParaRPr lang="en-US" sz="2600" dirty="0"/>
          </a:p>
        </p:txBody>
      </p:sp>
      <p:sp>
        <p:nvSpPr>
          <p:cNvPr id="6" name="Text 4"/>
          <p:cNvSpPr/>
          <p:nvPr/>
        </p:nvSpPr>
        <p:spPr>
          <a:xfrm>
            <a:off x="3168610" y="2418398"/>
            <a:ext cx="4504611" cy="350520"/>
          </a:xfrm>
          <a:prstGeom prst="rect">
            <a:avLst/>
          </a:prstGeom>
          <a:noFill/>
          <a:ln/>
        </p:spPr>
        <p:txBody>
          <a:bodyPr wrap="none" lIns="0" tIns="0" rIns="0" bIns="0" rtlCol="0" anchor="t"/>
          <a:lstStyle/>
          <a:p>
            <a:pPr marL="0" indent="0" algn="l">
              <a:lnSpc>
                <a:spcPts val="2750"/>
              </a:lnSpc>
              <a:buNone/>
            </a:pPr>
            <a:r>
              <a:rPr lang="en-US" sz="2100" kern="0" spc="-35" dirty="0">
                <a:solidFill>
                  <a:srgbClr val="272525"/>
                </a:solidFill>
                <a:latin typeface="Inter" pitchFamily="34" charset="0"/>
                <a:ea typeface="Inter" pitchFamily="34" charset="-122"/>
                <a:cs typeface="Inter" pitchFamily="34" charset="-120"/>
              </a:rPr>
              <a:t>Aggregates bank statements and user inputs.</a:t>
            </a:r>
            <a:endParaRPr lang="en-US" sz="2100" dirty="0"/>
          </a:p>
        </p:txBody>
      </p:sp>
      <p:sp>
        <p:nvSpPr>
          <p:cNvPr id="7" name="Shape 5"/>
          <p:cNvSpPr/>
          <p:nvPr/>
        </p:nvSpPr>
        <p:spPr>
          <a:xfrm>
            <a:off x="3059073" y="2972753"/>
            <a:ext cx="10694908" cy="15240"/>
          </a:xfrm>
          <a:prstGeom prst="roundRect">
            <a:avLst>
              <a:gd name="adj" fmla="val 603870"/>
            </a:avLst>
          </a:prstGeom>
          <a:solidFill>
            <a:srgbClr val="C0C1D7"/>
          </a:solidFill>
          <a:ln/>
        </p:spPr>
      </p:sp>
      <p:sp>
        <p:nvSpPr>
          <p:cNvPr id="8" name="Shape 6"/>
          <p:cNvSpPr/>
          <p:nvPr/>
        </p:nvSpPr>
        <p:spPr>
          <a:xfrm>
            <a:off x="766882" y="3097530"/>
            <a:ext cx="4365427" cy="1262420"/>
          </a:xfrm>
          <a:prstGeom prst="roundRect">
            <a:avLst>
              <a:gd name="adj" fmla="val 7290"/>
            </a:avLst>
          </a:prstGeom>
          <a:solidFill>
            <a:srgbClr val="DADBF1"/>
          </a:solidFill>
          <a:ln w="7620">
            <a:solidFill>
              <a:srgbClr val="C0C1D7"/>
            </a:solidFill>
            <a:prstDash val="solid"/>
          </a:ln>
        </p:spPr>
      </p:sp>
      <p:sp>
        <p:nvSpPr>
          <p:cNvPr id="9" name="Text 7"/>
          <p:cNvSpPr/>
          <p:nvPr/>
        </p:nvSpPr>
        <p:spPr>
          <a:xfrm>
            <a:off x="2795468" y="3536156"/>
            <a:ext cx="308134" cy="385167"/>
          </a:xfrm>
          <a:prstGeom prst="rect">
            <a:avLst/>
          </a:prstGeom>
          <a:noFill/>
          <a:ln/>
        </p:spPr>
        <p:txBody>
          <a:bodyPr wrap="none" lIns="0" tIns="0" rIns="0" bIns="0" rtlCol="0" anchor="t"/>
          <a:lstStyle/>
          <a:p>
            <a:pPr marL="0" indent="0" algn="ctr">
              <a:lnSpc>
                <a:spcPts val="3850"/>
              </a:lnSpc>
              <a:buNone/>
            </a:pPr>
            <a:r>
              <a:rPr lang="en-US" sz="2400" b="1" kern="0" spc="-65" dirty="0">
                <a:solidFill>
                  <a:srgbClr val="272525"/>
                </a:solidFill>
                <a:latin typeface="Inter Bold" pitchFamily="34" charset="0"/>
                <a:ea typeface="Inter Bold" pitchFamily="34" charset="-122"/>
                <a:cs typeface="Inter Bold" pitchFamily="34" charset="-120"/>
              </a:rPr>
              <a:t>2</a:t>
            </a:r>
            <a:endParaRPr lang="en-US" sz="2400" dirty="0"/>
          </a:p>
        </p:txBody>
      </p:sp>
      <p:sp>
        <p:nvSpPr>
          <p:cNvPr id="10" name="Text 8"/>
          <p:cNvSpPr/>
          <p:nvPr/>
        </p:nvSpPr>
        <p:spPr>
          <a:xfrm>
            <a:off x="5351383" y="3316605"/>
            <a:ext cx="2738914" cy="342305"/>
          </a:xfrm>
          <a:prstGeom prst="rect">
            <a:avLst/>
          </a:prstGeom>
          <a:noFill/>
          <a:ln/>
        </p:spPr>
        <p:txBody>
          <a:bodyPr wrap="none" lIns="0" tIns="0" rIns="0" bIns="0" rtlCol="0" anchor="t"/>
          <a:lstStyle/>
          <a:p>
            <a:pPr marL="0" indent="0" algn="l">
              <a:lnSpc>
                <a:spcPts val="2650"/>
              </a:lnSpc>
              <a:buNone/>
            </a:pPr>
            <a:r>
              <a:rPr lang="en-US" sz="2600" b="1" kern="0" spc="-65" dirty="0">
                <a:solidFill>
                  <a:srgbClr val="272525"/>
                </a:solidFill>
                <a:latin typeface="Inter Bold" pitchFamily="34" charset="0"/>
                <a:ea typeface="Inter Bold" pitchFamily="34" charset="-122"/>
                <a:cs typeface="Inter Bold" pitchFamily="34" charset="-120"/>
              </a:rPr>
              <a:t>Preprocessing</a:t>
            </a:r>
            <a:endParaRPr lang="en-US" sz="2600" dirty="0"/>
          </a:p>
        </p:txBody>
      </p:sp>
      <p:sp>
        <p:nvSpPr>
          <p:cNvPr id="11" name="Text 9"/>
          <p:cNvSpPr/>
          <p:nvPr/>
        </p:nvSpPr>
        <p:spPr>
          <a:xfrm>
            <a:off x="5351383" y="3790355"/>
            <a:ext cx="2809042" cy="350520"/>
          </a:xfrm>
          <a:prstGeom prst="rect">
            <a:avLst/>
          </a:prstGeom>
          <a:noFill/>
          <a:ln/>
        </p:spPr>
        <p:txBody>
          <a:bodyPr wrap="none" lIns="0" tIns="0" rIns="0" bIns="0" rtlCol="0" anchor="t"/>
          <a:lstStyle/>
          <a:p>
            <a:pPr marL="0" indent="0" algn="l">
              <a:lnSpc>
                <a:spcPts val="2750"/>
              </a:lnSpc>
              <a:buNone/>
            </a:pPr>
            <a:r>
              <a:rPr lang="en-US" sz="2100" kern="0" spc="-35" dirty="0">
                <a:solidFill>
                  <a:srgbClr val="272525"/>
                </a:solidFill>
                <a:latin typeface="Inter" pitchFamily="34" charset="0"/>
                <a:ea typeface="Inter" pitchFamily="34" charset="-122"/>
                <a:cs typeface="Inter" pitchFamily="34" charset="-120"/>
              </a:rPr>
              <a:t>Cleans and normalizes data.</a:t>
            </a:r>
            <a:endParaRPr lang="en-US" sz="2100" dirty="0"/>
          </a:p>
        </p:txBody>
      </p:sp>
      <p:sp>
        <p:nvSpPr>
          <p:cNvPr id="12" name="Shape 10"/>
          <p:cNvSpPr/>
          <p:nvPr/>
        </p:nvSpPr>
        <p:spPr>
          <a:xfrm>
            <a:off x="5241846" y="4344710"/>
            <a:ext cx="8512135" cy="15240"/>
          </a:xfrm>
          <a:prstGeom prst="roundRect">
            <a:avLst>
              <a:gd name="adj" fmla="val 603870"/>
            </a:avLst>
          </a:prstGeom>
          <a:solidFill>
            <a:srgbClr val="C0C1D7"/>
          </a:solidFill>
          <a:ln/>
        </p:spPr>
      </p:sp>
      <p:sp>
        <p:nvSpPr>
          <p:cNvPr id="13" name="Shape 11"/>
          <p:cNvSpPr/>
          <p:nvPr/>
        </p:nvSpPr>
        <p:spPr>
          <a:xfrm>
            <a:off x="766882" y="4469487"/>
            <a:ext cx="6548318" cy="1262420"/>
          </a:xfrm>
          <a:prstGeom prst="roundRect">
            <a:avLst>
              <a:gd name="adj" fmla="val 7290"/>
            </a:avLst>
          </a:prstGeom>
          <a:solidFill>
            <a:srgbClr val="DADBF1"/>
          </a:solidFill>
          <a:ln w="7620">
            <a:solidFill>
              <a:srgbClr val="C0C1D7"/>
            </a:solidFill>
            <a:prstDash val="solid"/>
          </a:ln>
        </p:spPr>
      </p:sp>
      <p:sp>
        <p:nvSpPr>
          <p:cNvPr id="14" name="Text 12"/>
          <p:cNvSpPr/>
          <p:nvPr/>
        </p:nvSpPr>
        <p:spPr>
          <a:xfrm>
            <a:off x="3886914" y="4908113"/>
            <a:ext cx="308134" cy="385167"/>
          </a:xfrm>
          <a:prstGeom prst="rect">
            <a:avLst/>
          </a:prstGeom>
          <a:noFill/>
          <a:ln/>
        </p:spPr>
        <p:txBody>
          <a:bodyPr wrap="none" lIns="0" tIns="0" rIns="0" bIns="0" rtlCol="0" anchor="t"/>
          <a:lstStyle/>
          <a:p>
            <a:pPr marL="0" indent="0" algn="ctr">
              <a:lnSpc>
                <a:spcPts val="3850"/>
              </a:lnSpc>
              <a:buNone/>
            </a:pPr>
            <a:r>
              <a:rPr lang="en-US" sz="2400" b="1" kern="0" spc="-65" dirty="0">
                <a:solidFill>
                  <a:srgbClr val="272525"/>
                </a:solidFill>
                <a:latin typeface="Inter Bold" pitchFamily="34" charset="0"/>
                <a:ea typeface="Inter Bold" pitchFamily="34" charset="-122"/>
                <a:cs typeface="Inter Bold" pitchFamily="34" charset="-120"/>
              </a:rPr>
              <a:t>3</a:t>
            </a:r>
            <a:endParaRPr lang="en-US" sz="2400" dirty="0"/>
          </a:p>
        </p:txBody>
      </p:sp>
      <p:sp>
        <p:nvSpPr>
          <p:cNvPr id="15" name="Text 13"/>
          <p:cNvSpPr/>
          <p:nvPr/>
        </p:nvSpPr>
        <p:spPr>
          <a:xfrm>
            <a:off x="7534275" y="4688562"/>
            <a:ext cx="2738914" cy="342305"/>
          </a:xfrm>
          <a:prstGeom prst="rect">
            <a:avLst/>
          </a:prstGeom>
          <a:noFill/>
          <a:ln/>
        </p:spPr>
        <p:txBody>
          <a:bodyPr wrap="none" lIns="0" tIns="0" rIns="0" bIns="0" rtlCol="0" anchor="t"/>
          <a:lstStyle/>
          <a:p>
            <a:pPr marL="0" indent="0" algn="l">
              <a:lnSpc>
                <a:spcPts val="2650"/>
              </a:lnSpc>
              <a:buNone/>
            </a:pPr>
            <a:r>
              <a:rPr lang="en-US" sz="2600" b="1" kern="0" spc="-65" dirty="0">
                <a:solidFill>
                  <a:srgbClr val="272525"/>
                </a:solidFill>
                <a:latin typeface="Inter Bold" pitchFamily="34" charset="0"/>
                <a:ea typeface="Inter Bold" pitchFamily="34" charset="-122"/>
                <a:cs typeface="Inter Bold" pitchFamily="34" charset="-120"/>
              </a:rPr>
              <a:t>Categorization</a:t>
            </a:r>
            <a:endParaRPr lang="en-US" sz="2600" dirty="0"/>
          </a:p>
        </p:txBody>
      </p:sp>
      <p:sp>
        <p:nvSpPr>
          <p:cNvPr id="16" name="Text 14"/>
          <p:cNvSpPr/>
          <p:nvPr/>
        </p:nvSpPr>
        <p:spPr>
          <a:xfrm>
            <a:off x="7534275" y="5162312"/>
            <a:ext cx="3112413" cy="350520"/>
          </a:xfrm>
          <a:prstGeom prst="rect">
            <a:avLst/>
          </a:prstGeom>
          <a:noFill/>
          <a:ln/>
        </p:spPr>
        <p:txBody>
          <a:bodyPr wrap="none" lIns="0" tIns="0" rIns="0" bIns="0" rtlCol="0" anchor="t"/>
          <a:lstStyle/>
          <a:p>
            <a:pPr marL="0" indent="0" algn="l">
              <a:lnSpc>
                <a:spcPts val="2750"/>
              </a:lnSpc>
              <a:buNone/>
            </a:pPr>
            <a:r>
              <a:rPr lang="en-US" sz="2100" kern="0" spc="-35" dirty="0">
                <a:solidFill>
                  <a:srgbClr val="272525"/>
                </a:solidFill>
                <a:latin typeface="Inter" pitchFamily="34" charset="0"/>
                <a:ea typeface="Inter" pitchFamily="34" charset="-122"/>
                <a:cs typeface="Inter" pitchFamily="34" charset="-120"/>
              </a:rPr>
              <a:t>Uses NLP to classify expenses.</a:t>
            </a:r>
            <a:endParaRPr lang="en-US" sz="2100" dirty="0"/>
          </a:p>
        </p:txBody>
      </p:sp>
      <p:sp>
        <p:nvSpPr>
          <p:cNvPr id="17" name="Text 15"/>
          <p:cNvSpPr/>
          <p:nvPr/>
        </p:nvSpPr>
        <p:spPr>
          <a:xfrm>
            <a:off x="766882" y="5978366"/>
            <a:ext cx="13096637" cy="1051560"/>
          </a:xfrm>
          <a:prstGeom prst="rect">
            <a:avLst/>
          </a:prstGeom>
          <a:noFill/>
          <a:ln/>
        </p:spPr>
        <p:txBody>
          <a:bodyPr wrap="square" lIns="0" tIns="0" rIns="0" bIns="0" rtlCol="0" anchor="t"/>
          <a:lstStyle/>
          <a:p>
            <a:pPr marL="0" indent="0" algn="l">
              <a:lnSpc>
                <a:spcPts val="2750"/>
              </a:lnSpc>
              <a:buNone/>
            </a:pPr>
            <a:r>
              <a:rPr lang="en-US" sz="2100" b="1" kern="0" spc="-35" dirty="0">
                <a:solidFill>
                  <a:srgbClr val="272525"/>
                </a:solidFill>
                <a:latin typeface="Inter" pitchFamily="34" charset="0"/>
                <a:ea typeface="Inter" pitchFamily="34" charset="-122"/>
                <a:cs typeface="Inter" pitchFamily="34" charset="-120"/>
              </a:rPr>
              <a:t>AI Models:</a:t>
            </a:r>
            <a:r>
              <a:rPr lang="en-US" sz="2100" kern="0" spc="-35" dirty="0">
                <a:solidFill>
                  <a:srgbClr val="272525"/>
                </a:solidFill>
                <a:latin typeface="Inter" pitchFamily="34" charset="0"/>
                <a:ea typeface="Inter" pitchFamily="34" charset="-122"/>
                <a:cs typeface="Inter" pitchFamily="34" charset="-120"/>
              </a:rPr>
              <a:t> LSTM, ARIMA will forecast future </a:t>
            </a:r>
            <a:r>
              <a:rPr lang="en-US" sz="2100" kern="0" spc="-35" dirty="0" err="1" smtClean="0">
                <a:solidFill>
                  <a:srgbClr val="272525"/>
                </a:solidFill>
                <a:latin typeface="Inter" pitchFamily="34" charset="0"/>
                <a:ea typeface="Inter" pitchFamily="34" charset="-122"/>
                <a:cs typeface="Inter" pitchFamily="34" charset="-120"/>
              </a:rPr>
              <a:t>expenses.Machine</a:t>
            </a:r>
            <a:r>
              <a:rPr lang="en-US" sz="2100" kern="0" spc="-35" dirty="0" smtClean="0">
                <a:solidFill>
                  <a:srgbClr val="272525"/>
                </a:solidFill>
                <a:latin typeface="Inter" pitchFamily="34" charset="0"/>
                <a:ea typeface="Inter" pitchFamily="34" charset="-122"/>
                <a:cs typeface="Inter" pitchFamily="34" charset="-120"/>
              </a:rPr>
              <a:t> </a:t>
            </a:r>
            <a:r>
              <a:rPr lang="en-US" sz="2100" kern="0" spc="-35" dirty="0">
                <a:solidFill>
                  <a:srgbClr val="272525"/>
                </a:solidFill>
                <a:latin typeface="Inter" pitchFamily="34" charset="0"/>
                <a:ea typeface="Inter" pitchFamily="34" charset="-122"/>
                <a:cs typeface="Inter" pitchFamily="34" charset="-120"/>
              </a:rPr>
              <a:t>learning detects unusual spending.
Financial insights displayed via dashboards.</a:t>
            </a:r>
            <a:endParaRPr lang="en-US" sz="2100" dirty="0"/>
          </a:p>
        </p:txBody>
      </p:sp>
      <p:sp>
        <p:nvSpPr>
          <p:cNvPr id="18" name="Text 16"/>
          <p:cNvSpPr/>
          <p:nvPr/>
        </p:nvSpPr>
        <p:spPr>
          <a:xfrm>
            <a:off x="766882" y="6760029"/>
            <a:ext cx="13096637" cy="1091199"/>
          </a:xfrm>
          <a:prstGeom prst="rect">
            <a:avLst/>
          </a:prstGeom>
          <a:noFill/>
          <a:ln/>
        </p:spPr>
        <p:txBody>
          <a:bodyPr wrap="none" lIns="0" tIns="0" rIns="0" bIns="0" rtlCol="0" anchor="t"/>
          <a:lstStyle/>
          <a:p>
            <a:pPr marL="457200" indent="-457200" algn="l">
              <a:lnSpc>
                <a:spcPts val="2750"/>
              </a:lnSpc>
            </a:pPr>
            <a:r>
              <a:rPr lang="en-US" sz="2100" b="1" kern="0" spc="-35" dirty="0" smtClean="0">
                <a:solidFill>
                  <a:srgbClr val="272525"/>
                </a:solidFill>
                <a:latin typeface="Inter" pitchFamily="34" charset="0"/>
                <a:ea typeface="Inter" pitchFamily="34" charset="-122"/>
                <a:cs typeface="Inter" pitchFamily="34" charset="-120"/>
              </a:rPr>
              <a:t>1.Data Collection                               2.Data </a:t>
            </a:r>
            <a:r>
              <a:rPr lang="en-US" sz="2100" b="1" kern="0" spc="-35" dirty="0">
                <a:solidFill>
                  <a:srgbClr val="272525"/>
                </a:solidFill>
                <a:latin typeface="Inter" pitchFamily="34" charset="0"/>
                <a:ea typeface="Inter" pitchFamily="34" charset="-122"/>
                <a:cs typeface="Inter" pitchFamily="34" charset="-120"/>
              </a:rPr>
              <a:t>Preprocessing  </a:t>
            </a:r>
            <a:r>
              <a:rPr lang="en-US" sz="2100" b="1" kern="0" spc="-35" dirty="0" smtClean="0">
                <a:solidFill>
                  <a:srgbClr val="272525"/>
                </a:solidFill>
                <a:latin typeface="Inter" pitchFamily="34" charset="0"/>
                <a:ea typeface="Inter" pitchFamily="34" charset="-122"/>
                <a:cs typeface="Inter" pitchFamily="34" charset="-120"/>
              </a:rPr>
              <a:t>                                                 3.Predictive Analysis </a:t>
            </a:r>
          </a:p>
          <a:p>
            <a:pPr marL="0" indent="0" algn="l">
              <a:lnSpc>
                <a:spcPts val="2750"/>
              </a:lnSpc>
              <a:buNone/>
            </a:pPr>
            <a:r>
              <a:rPr lang="en-US" sz="2100" b="1" kern="0" spc="-35" dirty="0" smtClean="0">
                <a:solidFill>
                  <a:srgbClr val="272525"/>
                </a:solidFill>
                <a:latin typeface="Inter" pitchFamily="34" charset="0"/>
                <a:ea typeface="Inter" pitchFamily="34" charset="-122"/>
                <a:cs typeface="Inter" pitchFamily="34" charset="-120"/>
              </a:rPr>
              <a:t>4.Fraud </a:t>
            </a:r>
            <a:r>
              <a:rPr lang="en-US" sz="2100" b="1" kern="0" spc="-35" dirty="0">
                <a:solidFill>
                  <a:srgbClr val="272525"/>
                </a:solidFill>
                <a:latin typeface="Inter" pitchFamily="34" charset="0"/>
                <a:ea typeface="Inter" pitchFamily="34" charset="-122"/>
                <a:cs typeface="Inter" pitchFamily="34" charset="-120"/>
              </a:rPr>
              <a:t>Detection </a:t>
            </a:r>
            <a:r>
              <a:rPr lang="en-US" sz="2100" b="1" kern="0" spc="-35" dirty="0" smtClean="0">
                <a:solidFill>
                  <a:srgbClr val="272525"/>
                </a:solidFill>
                <a:latin typeface="Inter" pitchFamily="34" charset="0"/>
                <a:ea typeface="Inter" pitchFamily="34" charset="-122"/>
                <a:cs typeface="Inter" pitchFamily="34" charset="-120"/>
              </a:rPr>
              <a:t>                             5.Dashboard </a:t>
            </a:r>
            <a:r>
              <a:rPr lang="en-US" sz="2100" b="1" kern="0" spc="-35" dirty="0">
                <a:solidFill>
                  <a:srgbClr val="272525"/>
                </a:solidFill>
                <a:latin typeface="Inter" pitchFamily="34" charset="0"/>
                <a:ea typeface="Inter" pitchFamily="34" charset="-122"/>
                <a:cs typeface="Inter" pitchFamily="34" charset="-120"/>
              </a:rPr>
              <a:t>Development </a:t>
            </a:r>
            <a:r>
              <a:rPr lang="en-US" sz="2100" b="1" kern="0" spc="-35" dirty="0" smtClean="0">
                <a:solidFill>
                  <a:srgbClr val="272525"/>
                </a:solidFill>
                <a:latin typeface="Inter" pitchFamily="34" charset="0"/>
                <a:ea typeface="Inter" pitchFamily="34" charset="-122"/>
                <a:cs typeface="Inter" pitchFamily="34" charset="-120"/>
              </a:rPr>
              <a:t>                                         6.Deployment</a:t>
            </a:r>
            <a:endParaRPr lang="en-US" sz="2100" b="1" dirty="0"/>
          </a:p>
        </p:txBody>
      </p:sp>
      <p:sp>
        <p:nvSpPr>
          <p:cNvPr id="19" name="Rounded Rectangle 18"/>
          <p:cNvSpPr/>
          <p:nvPr/>
        </p:nvSpPr>
        <p:spPr>
          <a:xfrm>
            <a:off x="12864662" y="7851228"/>
            <a:ext cx="1686910" cy="2680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749540" y="2183130"/>
            <a:ext cx="6446520" cy="3863340"/>
          </a:xfrm>
          <a:prstGeom prst="rect">
            <a:avLst/>
          </a:prstGeom>
        </p:spPr>
      </p:pic>
      <p:sp>
        <p:nvSpPr>
          <p:cNvPr id="4" name="Text 0"/>
          <p:cNvSpPr/>
          <p:nvPr/>
        </p:nvSpPr>
        <p:spPr>
          <a:xfrm>
            <a:off x="793790" y="1800344"/>
            <a:ext cx="5727621"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Expected Outputs: Smart Finance</a:t>
            </a:r>
            <a:endParaRPr lang="en-US" sz="4450" dirty="0"/>
          </a:p>
        </p:txBody>
      </p:sp>
      <p:sp>
        <p:nvSpPr>
          <p:cNvPr id="5" name="Shape 1"/>
          <p:cNvSpPr/>
          <p:nvPr/>
        </p:nvSpPr>
        <p:spPr>
          <a:xfrm>
            <a:off x="793790" y="3558064"/>
            <a:ext cx="5727621" cy="1322189"/>
          </a:xfrm>
          <a:prstGeom prst="roundRect">
            <a:avLst>
              <a:gd name="adj" fmla="val 7205"/>
            </a:avLst>
          </a:prstGeom>
          <a:solidFill>
            <a:srgbClr val="DADBF1"/>
          </a:solidFill>
          <a:ln w="7620">
            <a:solidFill>
              <a:srgbClr val="C0C1D7"/>
            </a:solidFill>
            <a:prstDash val="solid"/>
          </a:ln>
        </p:spPr>
      </p:sp>
      <p:sp>
        <p:nvSpPr>
          <p:cNvPr id="6" name="Text 2"/>
          <p:cNvSpPr/>
          <p:nvPr/>
        </p:nvSpPr>
        <p:spPr>
          <a:xfrm>
            <a:off x="1028224" y="3792498"/>
            <a:ext cx="3649504" cy="354330"/>
          </a:xfrm>
          <a:prstGeom prst="rect">
            <a:avLst/>
          </a:prstGeom>
          <a:noFill/>
          <a:ln/>
        </p:spPr>
        <p:txBody>
          <a:bodyPr wrap="none" lIns="0" tIns="0" rIns="0" bIns="0" rtlCol="0" anchor="t"/>
          <a:lstStyle/>
          <a:p>
            <a:pPr marL="0" indent="0" algn="l">
              <a:lnSpc>
                <a:spcPts val="2750"/>
              </a:lnSpc>
              <a:buNone/>
            </a:pPr>
            <a:r>
              <a:rPr lang="en-US" sz="2600" b="1" kern="0" spc="-67" dirty="0">
                <a:solidFill>
                  <a:srgbClr val="272525"/>
                </a:solidFill>
                <a:latin typeface="Inter Bold" pitchFamily="34" charset="0"/>
                <a:ea typeface="Inter Bold" pitchFamily="34" charset="-122"/>
                <a:cs typeface="Inter Bold" pitchFamily="34" charset="-120"/>
              </a:rPr>
              <a:t>Real-time Expense Tracking</a:t>
            </a:r>
            <a:endParaRPr lang="en-US" sz="2600" dirty="0"/>
          </a:p>
        </p:txBody>
      </p:sp>
      <p:sp>
        <p:nvSpPr>
          <p:cNvPr id="7" name="Text 3"/>
          <p:cNvSpPr/>
          <p:nvPr/>
        </p:nvSpPr>
        <p:spPr>
          <a:xfrm>
            <a:off x="1028224" y="4282916"/>
            <a:ext cx="5258753" cy="362903"/>
          </a:xfrm>
          <a:prstGeom prst="rect">
            <a:avLst/>
          </a:prstGeom>
          <a:noFill/>
          <a:ln/>
        </p:spPr>
        <p:txBody>
          <a:bodyPr wrap="none" lIns="0" tIns="0" rIns="0" bIns="0" rtlCol="0" anchor="t"/>
          <a:lstStyle/>
          <a:p>
            <a:pPr marL="0" indent="0" algn="l">
              <a:lnSpc>
                <a:spcPts val="2850"/>
              </a:lnSpc>
              <a:buNone/>
            </a:pPr>
            <a:r>
              <a:rPr lang="en-US" sz="2100" kern="0" spc="-36" dirty="0">
                <a:solidFill>
                  <a:srgbClr val="272525"/>
                </a:solidFill>
                <a:latin typeface="Inter" pitchFamily="34" charset="0"/>
                <a:ea typeface="Inter" pitchFamily="34" charset="-122"/>
                <a:cs typeface="Inter" pitchFamily="34" charset="-120"/>
              </a:rPr>
              <a:t>Track </a:t>
            </a:r>
            <a:r>
              <a:rPr lang="en-US" sz="2100" kern="0" spc="-36" dirty="0" smtClean="0">
                <a:solidFill>
                  <a:srgbClr val="272525"/>
                </a:solidFill>
                <a:latin typeface="Inter" pitchFamily="34" charset="0"/>
                <a:ea typeface="Inter" pitchFamily="34" charset="-122"/>
                <a:cs typeface="Inter" pitchFamily="34" charset="-120"/>
              </a:rPr>
              <a:t>expenses </a:t>
            </a:r>
            <a:r>
              <a:rPr lang="en-US" sz="2100" kern="0" spc="-36" dirty="0">
                <a:solidFill>
                  <a:srgbClr val="272525"/>
                </a:solidFill>
                <a:latin typeface="Inter" pitchFamily="34" charset="0"/>
                <a:ea typeface="Inter" pitchFamily="34" charset="-122"/>
                <a:cs typeface="Inter" pitchFamily="34" charset="-120"/>
              </a:rPr>
              <a:t>easily to avoid overspending.</a:t>
            </a:r>
            <a:endParaRPr lang="en-US" sz="2100" dirty="0"/>
          </a:p>
        </p:txBody>
      </p:sp>
      <p:sp>
        <p:nvSpPr>
          <p:cNvPr id="8" name="Shape 4"/>
          <p:cNvSpPr/>
          <p:nvPr/>
        </p:nvSpPr>
        <p:spPr>
          <a:xfrm>
            <a:off x="793790" y="5107067"/>
            <a:ext cx="5727621" cy="1322189"/>
          </a:xfrm>
          <a:prstGeom prst="roundRect">
            <a:avLst>
              <a:gd name="adj" fmla="val 7205"/>
            </a:avLst>
          </a:prstGeom>
          <a:solidFill>
            <a:srgbClr val="DADBF1"/>
          </a:solidFill>
          <a:ln w="7620">
            <a:solidFill>
              <a:srgbClr val="C0C1D7"/>
            </a:solidFill>
            <a:prstDash val="solid"/>
          </a:ln>
        </p:spPr>
      </p:sp>
      <p:sp>
        <p:nvSpPr>
          <p:cNvPr id="9" name="Text 5"/>
          <p:cNvSpPr/>
          <p:nvPr/>
        </p:nvSpPr>
        <p:spPr>
          <a:xfrm>
            <a:off x="1028224" y="5341501"/>
            <a:ext cx="2835235" cy="354330"/>
          </a:xfrm>
          <a:prstGeom prst="rect">
            <a:avLst/>
          </a:prstGeom>
          <a:noFill/>
          <a:ln/>
        </p:spPr>
        <p:txBody>
          <a:bodyPr wrap="none" lIns="0" tIns="0" rIns="0" bIns="0" rtlCol="0" anchor="t"/>
          <a:lstStyle/>
          <a:p>
            <a:pPr marL="0" indent="0" algn="l">
              <a:lnSpc>
                <a:spcPts val="2750"/>
              </a:lnSpc>
              <a:buNone/>
            </a:pPr>
            <a:r>
              <a:rPr lang="en-US" sz="2600" b="1" kern="0" spc="-67" dirty="0">
                <a:solidFill>
                  <a:srgbClr val="272525"/>
                </a:solidFill>
                <a:latin typeface="Inter Bold" pitchFamily="34" charset="0"/>
                <a:ea typeface="Inter Bold" pitchFamily="34" charset="-122"/>
                <a:cs typeface="Inter Bold" pitchFamily="34" charset="-120"/>
              </a:rPr>
              <a:t>Fraud Detection</a:t>
            </a:r>
            <a:endParaRPr lang="en-US" sz="2600" dirty="0"/>
          </a:p>
        </p:txBody>
      </p:sp>
      <p:sp>
        <p:nvSpPr>
          <p:cNvPr id="10" name="Text 6"/>
          <p:cNvSpPr/>
          <p:nvPr/>
        </p:nvSpPr>
        <p:spPr>
          <a:xfrm>
            <a:off x="1028224" y="5831919"/>
            <a:ext cx="5258753" cy="362903"/>
          </a:xfrm>
          <a:prstGeom prst="rect">
            <a:avLst/>
          </a:prstGeom>
          <a:noFill/>
          <a:ln/>
        </p:spPr>
        <p:txBody>
          <a:bodyPr wrap="none" lIns="0" tIns="0" rIns="0" bIns="0" rtlCol="0" anchor="t"/>
          <a:lstStyle/>
          <a:p>
            <a:pPr marL="0" indent="0" algn="l">
              <a:lnSpc>
                <a:spcPts val="2850"/>
              </a:lnSpc>
              <a:buNone/>
            </a:pPr>
            <a:r>
              <a:rPr lang="en-US" sz="2100" kern="0" spc="-36" dirty="0">
                <a:solidFill>
                  <a:srgbClr val="272525"/>
                </a:solidFill>
                <a:latin typeface="Inter" pitchFamily="34" charset="0"/>
                <a:ea typeface="Inter" pitchFamily="34" charset="-122"/>
                <a:cs typeface="Inter" pitchFamily="34" charset="-120"/>
              </a:rPr>
              <a:t>Smart Bill Reminders to protect your finances.</a:t>
            </a:r>
            <a:endParaRPr lang="en-US" sz="21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whit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585</Words>
  <Application>Microsoft Office PowerPoint</Application>
  <PresentationFormat>Custom</PresentationFormat>
  <Paragraphs>107</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cp:lastModifiedBy>
  <cp:revision>18</cp:revision>
  <dcterms:created xsi:type="dcterms:W3CDTF">2025-03-23T17:49:48Z</dcterms:created>
  <dcterms:modified xsi:type="dcterms:W3CDTF">2025-03-24T16:41:51Z</dcterms:modified>
</cp:coreProperties>
</file>